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1" r:id="rId2"/>
    <p:sldId id="303" r:id="rId3"/>
    <p:sldId id="304" r:id="rId4"/>
    <p:sldId id="258" r:id="rId5"/>
    <p:sldId id="259" r:id="rId6"/>
    <p:sldId id="305" r:id="rId7"/>
    <p:sldId id="278" r:id="rId8"/>
    <p:sldId id="280" r:id="rId9"/>
    <p:sldId id="292" r:id="rId10"/>
    <p:sldId id="299" r:id="rId11"/>
    <p:sldId id="285" r:id="rId12"/>
    <p:sldId id="306" r:id="rId13"/>
    <p:sldId id="307" r:id="rId14"/>
    <p:sldId id="308" r:id="rId15"/>
    <p:sldId id="311" r:id="rId16"/>
    <p:sldId id="302" r:id="rId17"/>
    <p:sldId id="31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D0EB"/>
    <a:srgbClr val="9ECAB8"/>
    <a:srgbClr val="F28F74"/>
    <a:srgbClr val="16B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1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Valus\OneDrive\&#1056;&#1072;&#1073;&#1086;&#1095;&#1080;&#1081;%20&#1089;&#1090;&#1086;&#1083;\&#1050;&#1085;&#1080;&#1075;&#1072;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6871279"/>
        <c:axId val="226872527"/>
        <c:axId val="0"/>
      </c:bar3DChart>
      <c:catAx>
        <c:axId val="226871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872527"/>
        <c:crosses val="autoZero"/>
        <c:auto val="1"/>
        <c:lblAlgn val="ctr"/>
        <c:lblOffset val="100"/>
        <c:noMultiLvlLbl val="0"/>
      </c:catAx>
      <c:valAx>
        <c:axId val="226872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871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520396240792485E-2"/>
          <c:y val="1.5927153255330714E-2"/>
          <c:w val="0.95386670053340106"/>
          <c:h val="0.89790987700162772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20D-42FA-8FBC-4AC28C5BF54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D20D-42FA-8FBC-4AC28C5BF54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D20D-42FA-8FBC-4AC28C5BF5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Лист1!$A$4:$A$6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Лист1!$B$4:$B$6</c:f>
              <c:numCache>
                <c:formatCode>General</c:formatCode>
                <c:ptCount val="3"/>
                <c:pt idx="0">
                  <c:v>31</c:v>
                </c:pt>
                <c:pt idx="1">
                  <c:v>31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0D-42FA-8FBC-4AC28C5BF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0620512"/>
        <c:axId val="1030621344"/>
        <c:axId val="0"/>
      </c:bar3DChart>
      <c:catAx>
        <c:axId val="103062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0621344"/>
        <c:crosses val="autoZero"/>
        <c:auto val="1"/>
        <c:lblAlgn val="ctr"/>
        <c:lblOffset val="100"/>
        <c:noMultiLvlLbl val="0"/>
      </c:catAx>
      <c:valAx>
        <c:axId val="103062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062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6871279"/>
        <c:axId val="226872527"/>
        <c:axId val="0"/>
      </c:bar3DChart>
      <c:catAx>
        <c:axId val="226871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872527"/>
        <c:crosses val="autoZero"/>
        <c:auto val="1"/>
        <c:lblAlgn val="ctr"/>
        <c:lblOffset val="100"/>
        <c:noMultiLvlLbl val="0"/>
      </c:catAx>
      <c:valAx>
        <c:axId val="226872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871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Лист1!$B$19</c:f>
              <c:strCache>
                <c:ptCount val="1"/>
                <c:pt idx="0">
                  <c:v>Первичная диагностика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0F21-4AB5-B5CF-F678E09ACFDF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0F21-4AB5-B5CF-F678E09ACFDF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0F21-4AB5-B5CF-F678E09ACF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Лист1!$A$20:$A$22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Лист1!$B$20:$B$22</c:f>
              <c:numCache>
                <c:formatCode>General</c:formatCode>
                <c:ptCount val="3"/>
                <c:pt idx="0">
                  <c:v>31</c:v>
                </c:pt>
                <c:pt idx="1">
                  <c:v>31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21-4AB5-B5CF-F678E09ACFDF}"/>
            </c:ext>
          </c:extLst>
        </c:ser>
        <c:ser>
          <c:idx val="1"/>
          <c:order val="1"/>
          <c:tx>
            <c:strRef>
              <c:f>Лист1!$C$19</c:f>
              <c:strCache>
                <c:ptCount val="1"/>
                <c:pt idx="0">
                  <c:v>Итоговая диагностика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Лист1!$A$20:$A$22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Лист1!$C$20:$C$22</c:f>
              <c:numCache>
                <c:formatCode>General</c:formatCode>
                <c:ptCount val="3"/>
                <c:pt idx="0">
                  <c:v>43</c:v>
                </c:pt>
                <c:pt idx="1">
                  <c:v>43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21-4AB5-B5CF-F678E09AC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6695408"/>
        <c:axId val="1216695824"/>
        <c:axId val="0"/>
      </c:bar3DChart>
      <c:catAx>
        <c:axId val="121669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6695824"/>
        <c:crosses val="autoZero"/>
        <c:auto val="1"/>
        <c:lblAlgn val="ctr"/>
        <c:lblOffset val="100"/>
        <c:noMultiLvlLbl val="0"/>
      </c:catAx>
      <c:valAx>
        <c:axId val="121669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669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8601" y="413573"/>
            <a:ext cx="104502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100" algn="ctr">
              <a:lnSpc>
                <a:spcPct val="150000"/>
              </a:lnSpc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Государственное автономное профессиональное образовательное учреждение Новосибирской области 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8100" algn="ctr">
              <a:lnSpc>
                <a:spcPct val="150000"/>
              </a:lnSpc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«Новосибирский педагогический колледж № 1 им. А.С. Макаренко»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8601" y="2351782"/>
            <a:ext cx="10138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Развитие мелкой моторики рук у детей 4-5 лет в процессе освоения рисования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9198" y="3422774"/>
            <a:ext cx="5249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ru-RU" altLang="ru-RU" dirty="0">
                <a:latin typeface="Times New Roman" panose="02020603050405020304" pitchFamily="18" charset="0"/>
              </a:rPr>
              <a:t>ВЫПУСКНАЯ КВАЛИФИКАЦИОННАЯ РАБОТА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1289924" y="4413102"/>
            <a:ext cx="985454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10915"/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Брицева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Мария Сергеевна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Специальность: 44.02.01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Дошкольное обучение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Артюхова Марина Анатольевна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 5, группа 503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обучения: заочная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906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827172" y="4078030"/>
            <a:ext cx="20600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ru-RU" sz="2200" dirty="0"/>
              <a:t>    </a:t>
            </a:r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2736" y="679450"/>
            <a:ext cx="3372506" cy="54991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07436" y="923024"/>
            <a:ext cx="3087806" cy="5011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Критерии развития мелкой моторики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(Л.Н. Блиновой,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А.Р. Лурия, А.Л. Сиротюк,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А.В. Семенович,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Н.И.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Озерецкого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SchoolBook"/>
              </a:rPr>
              <a:t>Н.В.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SchoolBook"/>
              </a:rPr>
              <a:t>Нижегородцевой</a:t>
            </a:r>
            <a:r>
              <a:rPr lang="ru-RU" sz="2400" dirty="0">
                <a:effectLst/>
                <a:latin typeface="Times New Roman" panose="02020603050405020304" pitchFamily="18" charset="0"/>
                <a:ea typeface="SchoolBook"/>
              </a:rPr>
              <a:t> В.Д. 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SchoolBook"/>
              </a:rPr>
              <a:t>Шадрикова</a:t>
            </a:r>
            <a:r>
              <a:rPr lang="ru-RU" sz="2400" dirty="0">
                <a:effectLst/>
                <a:latin typeface="Times New Roman" panose="02020603050405020304" pitchFamily="18" charset="0"/>
                <a:ea typeface="SchoolBook"/>
              </a:rPr>
              <a:t>)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4279942" y="2916619"/>
            <a:ext cx="941622" cy="1024758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62600" y="228599"/>
            <a:ext cx="6342046" cy="6400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>
              <a:spcAft>
                <a:spcPts val="1000"/>
              </a:spcAft>
            </a:pP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450215">
              <a:spcAft>
                <a:spcPts val="1000"/>
              </a:spcAft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1.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Статическая организация движений пальцев (статические позы пальцев и кисти). </a:t>
            </a:r>
            <a:endParaRPr lang="ru-RU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450215">
              <a:spcAft>
                <a:spcPts val="1000"/>
              </a:spcAft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2.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Динамическая организация движений пальцев (при выполнении движений).</a:t>
            </a:r>
            <a:endParaRPr lang="ru-RU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450215">
              <a:spcAft>
                <a:spcPts val="1000"/>
              </a:spcAft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3.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Оптико-кинестетическая организация движений.</a:t>
            </a:r>
            <a:endParaRPr lang="ru-RU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450215">
              <a:spcAft>
                <a:spcPts val="1000"/>
              </a:spcAft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4.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Возможность выполнять действия с предметами.</a:t>
            </a:r>
            <a:endParaRPr lang="ru-RU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450215">
              <a:spcAft>
                <a:spcPts val="1000"/>
              </a:spcAft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5.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Графические навыки в процессе рисования. </a:t>
            </a:r>
            <a:endParaRPr lang="ru-RU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algn="ctr"/>
            <a:endParaRPr lang="ru-RU" sz="1600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98786" y="4078030"/>
            <a:ext cx="1108841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ru-RU" sz="2200" dirty="0"/>
              <a:t>    </a:t>
            </a:r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87029" y="528334"/>
            <a:ext cx="10417942" cy="9785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31268" y="584348"/>
            <a:ext cx="9152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Результаты входной диагностики развития мелкой моторики рук у детей 4-5 лет</a:t>
            </a:r>
            <a:endParaRPr lang="ru-RU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91BA4686-B183-4E17-860A-6B5A295A2A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3551356"/>
              </p:ext>
            </p:extLst>
          </p:nvPr>
        </p:nvGraphicFramePr>
        <p:xfrm>
          <a:off x="3333750" y="4546600"/>
          <a:ext cx="5194300" cy="2219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3F7FFD36-E5C8-23C2-76F0-2F2164A804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6346954"/>
              </p:ext>
            </p:extLst>
          </p:nvPr>
        </p:nvGraphicFramePr>
        <p:xfrm>
          <a:off x="1574800" y="1999692"/>
          <a:ext cx="9258300" cy="4273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827172" y="4078030"/>
            <a:ext cx="20600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ru-RU" sz="2200" dirty="0"/>
              <a:t>    </a:t>
            </a:r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26278" y="279070"/>
            <a:ext cx="3048000" cy="222819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12644" y="650207"/>
            <a:ext cx="31320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практической деятельности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6833" y="3122196"/>
            <a:ext cx="3037491" cy="284913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66434" y="3816419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практической деятельности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4384254" y="815097"/>
            <a:ext cx="978408" cy="1156140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72639" y="496620"/>
            <a:ext cx="6314561" cy="169216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>
              <a:spcAft>
                <a:spcPts val="1000"/>
              </a:spcAft>
            </a:pP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развитие мелкой моторики рук у детей 4-5 лет в процессе освоения рисования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4407670" y="3875954"/>
            <a:ext cx="941622" cy="1325460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72638" y="2514600"/>
            <a:ext cx="6314562" cy="406433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buFont typeface="+mj-lt"/>
              <a:buAutoNum type="arabicPeriod"/>
              <a:tabLst>
                <a:tab pos="630555" algn="l"/>
              </a:tabLst>
            </a:pP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tabLst>
                <a:tab pos="630555" algn="l"/>
              </a:tabLst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Развитие статистической и динамической координации движений руки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tabLst>
                <a:tab pos="630555" algn="l"/>
              </a:tabLst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Развитие оптико-кинестетической организации движений руки.</a:t>
            </a:r>
          </a:p>
          <a:p>
            <a:pPr lvl="0">
              <a:tabLst>
                <a:tab pos="630555" algn="l"/>
              </a:tabLst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умения выполнять действия с предметами.</a:t>
            </a:r>
          </a:p>
          <a:p>
            <a:pPr lvl="0">
              <a:spcAft>
                <a:spcPts val="1000"/>
              </a:spcAft>
              <a:tabLst>
                <a:tab pos="630555" algn="l"/>
              </a:tabLst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графических навыков в процессе рисования.</a:t>
            </a:r>
          </a:p>
          <a:p>
            <a:pPr lvl="0" algn="just">
              <a:tabLst>
                <a:tab pos="630555" algn="l"/>
              </a:tabLst>
            </a:pPr>
            <a:endParaRPr lang="ru-RU" sz="23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51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98786" y="4078030"/>
            <a:ext cx="1108841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ru-RU" sz="2200" dirty="0"/>
              <a:t>    </a:t>
            </a:r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84842" y="270597"/>
            <a:ext cx="10047890" cy="902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50545" y="263133"/>
            <a:ext cx="9438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ctr">
              <a:tabLst>
                <a:tab pos="630555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Перспективный план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работы по развитию мелкой моторики рук у детей 4-5 лет в процессе освоения рисования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6975E6E-2F0D-BAA5-E7F7-93A83B483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53119"/>
              </p:ext>
            </p:extLst>
          </p:nvPr>
        </p:nvGraphicFramePr>
        <p:xfrm>
          <a:off x="439326" y="1364726"/>
          <a:ext cx="11447874" cy="524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9644">
                  <a:extLst>
                    <a:ext uri="{9D8B030D-6E8A-4147-A177-3AD203B41FA5}">
                      <a16:colId xmlns:a16="http://schemas.microsoft.com/office/drawing/2014/main" val="2025184690"/>
                    </a:ext>
                  </a:extLst>
                </a:gridCol>
                <a:gridCol w="1828468">
                  <a:extLst>
                    <a:ext uri="{9D8B030D-6E8A-4147-A177-3AD203B41FA5}">
                      <a16:colId xmlns:a16="http://schemas.microsoft.com/office/drawing/2014/main" val="1383482761"/>
                    </a:ext>
                  </a:extLst>
                </a:gridCol>
                <a:gridCol w="3775041">
                  <a:extLst>
                    <a:ext uri="{9D8B030D-6E8A-4147-A177-3AD203B41FA5}">
                      <a16:colId xmlns:a16="http://schemas.microsoft.com/office/drawing/2014/main" val="2548971623"/>
                    </a:ext>
                  </a:extLst>
                </a:gridCol>
                <a:gridCol w="2461880">
                  <a:extLst>
                    <a:ext uri="{9D8B030D-6E8A-4147-A177-3AD203B41FA5}">
                      <a16:colId xmlns:a16="http://schemas.microsoft.com/office/drawing/2014/main" val="454337266"/>
                    </a:ext>
                  </a:extLst>
                </a:gridCol>
                <a:gridCol w="2622841">
                  <a:extLst>
                    <a:ext uri="{9D8B030D-6E8A-4147-A177-3AD203B41FA5}">
                      <a16:colId xmlns:a16="http://schemas.microsoft.com/office/drawing/2014/main" val="1465353355"/>
                    </a:ext>
                  </a:extLst>
                </a:gridCol>
              </a:tblGrid>
              <a:tr h="25864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НОД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Цель. Задачи</a:t>
                      </a:r>
                    </a:p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Предварительная работа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Приемы развития мелкой моторики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extLst>
                  <a:ext uri="{0D108BD9-81ED-4DB2-BD59-A6C34878D82A}">
                    <a16:rowId xmlns:a16="http://schemas.microsoft.com/office/drawing/2014/main" val="2761443787"/>
                  </a:ext>
                </a:extLst>
              </a:tr>
              <a:tr h="1141752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«Для рисования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нужны, кисти,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краски и</a:t>
                      </a:r>
                    </a:p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карандаши»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Цель: знание материалов и инструментов для рисования.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Задачи: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Повторить сведения о материалах и инструментах,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необходимых для занятий рисованием; 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 умение передавать свои впечатления, полученные ранее; 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воспитывать самостоятельность в создании образов, интерес к изобразительному творчеству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 время прогулки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Обратить внимание на осеннюю природу, беседа о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том, как дети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провели лето, где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отдыхали, что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видели, что больше всего запомнилось.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Пальчиковая гимнастика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«Пять и пять»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Упражнения с карандашами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«Пружинка», «Переверни тарелку», «Дворик», «Лягушка»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extLst>
                  <a:ext uri="{0D108BD9-81ED-4DB2-BD59-A6C34878D82A}">
                    <a16:rowId xmlns:a16="http://schemas.microsoft.com/office/drawing/2014/main" val="154624652"/>
                  </a:ext>
                </a:extLst>
              </a:tr>
              <a:tr h="601981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«Овощи созрели»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Цель: расширить знания об овощах и фруктах.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Задачи: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Учить рисовать овощи разной формы (круглой, овальной, треугольной), цвета,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познакомить с фиолетовым цветом, развивать умение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рисовать красками, тщательно промывать кисточку при смене краски, воспитывать аккуратность.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 о пользе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овощей, выяснение,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какие овощи они любят есть, как и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растут овощи,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загадок об</a:t>
                      </a:r>
                    </a:p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овощах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Пальчиковая гимнастика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«Засолка капусты»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Упражнения с карандашами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Графические упражнения: рисование линий: прямые дорожки, фигурные;</a:t>
                      </a:r>
                      <a:b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 по точкам, по контурам по клеточкам.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extLst>
                  <a:ext uri="{0D108BD9-81ED-4DB2-BD59-A6C34878D82A}">
                    <a16:rowId xmlns:a16="http://schemas.microsoft.com/office/drawing/2014/main" val="234694536"/>
                  </a:ext>
                </a:extLst>
              </a:tr>
              <a:tr h="1210783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«Зонтик щелкнули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раскрылся, я от дождя под</a:t>
                      </a:r>
                    </a:p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ним укрылся»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Цель: знание детьми правил рисования зонтика.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Задачи: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Закрепить умения рисовать округлые предметы,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закрашивать карандашом рисунок, не выходя за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контур, располагать лист бумаги с учетом пропорций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рисуемого предмета.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 желание самостоятельно выбирать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узор для украшения изображаемого предмета.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 за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идущими во время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дождя прохожими,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рассматривание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устройства зонта.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Пальчиковая гимнастика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Упражнение с карандашами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Упражнение «Дождик тише,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Дождик громче».</a:t>
                      </a:r>
                    </a:p>
                    <a:p>
                      <a:pPr hangingPunc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Графические упражнения: </a:t>
                      </a:r>
                      <a:b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выполнения штриховок: с различным направлением движения руки, силуэтных штриховок.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1102" marR="21102" marT="0" marB="0"/>
                </a:tc>
                <a:extLst>
                  <a:ext uri="{0D108BD9-81ED-4DB2-BD59-A6C34878D82A}">
                    <a16:rowId xmlns:a16="http://schemas.microsoft.com/office/drawing/2014/main" val="1462552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63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01700" y="1904538"/>
            <a:ext cx="10858500" cy="4483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>
              <a:spcAft>
                <a:spcPts val="1000"/>
              </a:spcAf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1.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Возьмем кисточку, аккуратно макнем в коричневую краску и сверху вниз проведем линию, начинаем рисовать кончиком кисти, постепенно прижимаем кисточку к альбомному листу, заканчиваем рисовать всей кистью.</a:t>
            </a:r>
            <a:endParaRPr lang="ru-RU" sz="2400" dirty="0"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450215" algn="just"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Стол вверху тоньше, постепенно к низу утолщается.</a:t>
            </a:r>
            <a:endParaRPr lang="ru-RU" sz="2400" dirty="0"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450215" algn="just">
              <a:spcAft>
                <a:spcPts val="1000"/>
              </a:spcAf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2.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Ветки деревьев тянутся к солнышку. Снизу ветки длинные, сверху короче. Отступя от верхушки ствола рисуем самые короткие ветки, теперь рисуем ветки чуть подлиннее, внизу на стволе ветки не растут.</a:t>
            </a:r>
            <a:endParaRPr lang="ru-RU" sz="2400" dirty="0"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450215" algn="just">
              <a:spcAft>
                <a:spcPts val="1000"/>
              </a:spcAf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3.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Листья рисуем быстро, прикладывая и отрывая кисть от бумаги (выполняя вертикальные мазки или способом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примакивания</a:t>
            </a:r>
            <a: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).</a:t>
            </a:r>
            <a:endParaRPr lang="ru-RU" sz="2400" dirty="0"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57399" y="359478"/>
            <a:ext cx="9448800" cy="914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984499" y="359478"/>
            <a:ext cx="8521700" cy="669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Демонстрационная карта по теме «Дерево»</a:t>
            </a:r>
            <a:endParaRPr lang="ru-RU" sz="28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6247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98786" y="4078030"/>
            <a:ext cx="1108841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ru-RU" sz="2200" dirty="0"/>
              <a:t>    </a:t>
            </a:r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87029" y="528334"/>
            <a:ext cx="10417942" cy="9785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31268" y="584348"/>
            <a:ext cx="9152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Результаты итоговой диагностики развития мелкой моторики рук у детей 4-5 лет</a:t>
            </a:r>
            <a:endParaRPr lang="ru-RU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91BA4686-B183-4E17-860A-6B5A295A2ABF}"/>
              </a:ext>
            </a:extLst>
          </p:cNvPr>
          <p:cNvGraphicFramePr/>
          <p:nvPr/>
        </p:nvGraphicFramePr>
        <p:xfrm>
          <a:off x="3333750" y="4546600"/>
          <a:ext cx="5194300" cy="2219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3DDA15A8-770E-AAD6-BBC1-2C0FE05C7C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2002563"/>
              </p:ext>
            </p:extLst>
          </p:nvPr>
        </p:nvGraphicFramePr>
        <p:xfrm>
          <a:off x="1524000" y="2035184"/>
          <a:ext cx="9309100" cy="4238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2235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1958" y="2124514"/>
            <a:ext cx="99953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работы достигнута,  </a:t>
            </a:r>
          </a:p>
          <a:p>
            <a:pPr algn="ctr"/>
            <a:r>
              <a:rPr lang="ru-RU" sz="5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поставленные задачи решены.</a:t>
            </a:r>
            <a:endParaRPr lang="ru-RU" sz="5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97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8601" y="413573"/>
            <a:ext cx="104502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100" algn="ctr">
              <a:lnSpc>
                <a:spcPct val="150000"/>
              </a:lnSpc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Государственное автономное профессиональное образовательное учреждение Новосибирской области 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8100" algn="ctr">
              <a:lnSpc>
                <a:spcPct val="150000"/>
              </a:lnSpc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«Новосибирский педагогический колледж № 1 им. А.С. Макаренко»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8601" y="2351782"/>
            <a:ext cx="10138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Развитие мелкой моторики рук у детей 4-5 лет в процессе освоения рисования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9198" y="3422774"/>
            <a:ext cx="5249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ru-RU" altLang="ru-RU" dirty="0">
                <a:latin typeface="Times New Roman" panose="02020603050405020304" pitchFamily="18" charset="0"/>
              </a:rPr>
              <a:t>ВЫПУСКНАЯ КВАЛИФИКАЦИОННАЯ РАБОТА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1289924" y="4413102"/>
            <a:ext cx="985454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10915"/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Брицева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Мария Сергеевна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Специальность: 44.02.01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Дошкольное обучение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Артюхова Марина Анатольевна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 5, группа 503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0915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обучения: заочная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17600" y="1746105"/>
            <a:ext cx="10718800" cy="583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настоящее время, у большинства детей отмечается общее моторное отставание, недостаточный уровень сформированности не только крупной моторики, но и тонких движений кистей пальцев рук.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Важность изучения особенностей развития мелкой моторики у детей 4-5 лет обусловлена тем, что мелкая моторика непосредственно связана с овладением предметными действиями, развитием продуктивных видов деятельности, письмом, речью ребенка. 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Рисование составляет преимущественный вид детского творчества и поэтому является наиболее доступным и эффективным средством развития мелкой моторики.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  <a:tabLst>
                <a:tab pos="5130800" algn="l"/>
                <a:tab pos="5490845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93899" y="360003"/>
            <a:ext cx="9448800" cy="914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06700" y="494037"/>
            <a:ext cx="8077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Актуальность исследования: </a:t>
            </a:r>
          </a:p>
        </p:txBody>
      </p:sp>
    </p:spTree>
    <p:extLst>
      <p:ext uri="{BB962C8B-B14F-4D97-AF65-F5344CB8AC3E}">
        <p14:creationId xmlns:p14="http://schemas.microsoft.com/office/powerpoint/2010/main" val="176869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082799" y="691492"/>
            <a:ext cx="9448800" cy="547501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717799" y="1077249"/>
            <a:ext cx="8077199" cy="4593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Методологическую основу в области изучения развития мелкой моторики занимались такие учёные, как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Л.В.Антакова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-Фомина, М.М. Кольцова, Л.П. Савина,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О.А.Новиковская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др. 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Возникновению у детей рисования и его развитию посвятили свои исследования советские педагоги, психологи Е.А.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Флерина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Н.П. Сакулина, Т.С. Комарова,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Г.Г.Григорьева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Т.Г. Казакова, Н.Б.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Халезова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другие. 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31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2235" y="735955"/>
            <a:ext cx="999308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исследования: </a:t>
            </a:r>
            <a:r>
              <a:rPr lang="ru-RU" sz="3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мелкая моторика рук у детей 4-5 лет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sz="3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рисование как средство развития мелкой моторики рук у детей 4-5 лет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исследования: </a:t>
            </a:r>
            <a:r>
              <a:rPr lang="ru-RU" sz="3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теоретическое и опытно-практическое обоснование роли рисования в развитии мелкой моторики рук у детей 4-5 лет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/>
          </a:p>
          <a:p>
            <a:r>
              <a:rPr lang="ru-RU" dirty="0"/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47800" y="1494502"/>
            <a:ext cx="10401300" cy="5760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lnSpc>
                <a:spcPct val="150000"/>
              </a:lnSpc>
              <a:tabLst>
                <a:tab pos="630555" algn="l"/>
              </a:tabLs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Описать роль мелкой моторики в развитии ребенка.</a:t>
            </a:r>
          </a:p>
          <a:p>
            <a:pPr lvl="0" algn="just">
              <a:lnSpc>
                <a:spcPct val="150000"/>
              </a:lnSpc>
              <a:tabLst>
                <a:tab pos="630555" algn="l"/>
              </a:tabLs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Охарактеризовать этапы и средства развития мелкой мот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рики у детей дошкольного возраста.</a:t>
            </a:r>
          </a:p>
          <a:p>
            <a:pPr lvl="0" algn="just">
              <a:lnSpc>
                <a:spcPct val="150000"/>
              </a:lnSpc>
              <a:tabLst>
                <a:tab pos="630555" algn="l"/>
              </a:tabLs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Выяснить  значение рисования для развития мелкой моторики.</a:t>
            </a:r>
          </a:p>
          <a:p>
            <a:pPr lvl="0" algn="just">
              <a:lnSpc>
                <a:spcPct val="150000"/>
              </a:lnSpc>
              <a:tabLst>
                <a:tab pos="630555" algn="l"/>
              </a:tabLs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Рассмотреть методику работы по обучению рисованию детей 4-5 лет.</a:t>
            </a:r>
          </a:p>
          <a:p>
            <a:pPr lvl="0" algn="just">
              <a:lnSpc>
                <a:spcPct val="150000"/>
              </a:lnSpc>
              <a:tabLst>
                <a:tab pos="630555" algn="l"/>
              </a:tabLs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Проанализировать опыт работы по развитию мелкой моторики у детей 4-5 лет в процессе освоения рисования.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  <a:tabLst>
                <a:tab pos="630555" algn="l"/>
              </a:tabLs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Описать организацию </a:t>
            </a:r>
            <a:r>
              <a:rPr lang="ru-RU" sz="2400" kern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 по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развитию мелкой моторики рук у детей 4-5 лет в процессе освоения рисования.</a:t>
            </a:r>
          </a:p>
          <a:p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31999" y="347303"/>
            <a:ext cx="9448800" cy="914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812425" y="443390"/>
            <a:ext cx="4991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Задачи исследования: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9500" y="2240899"/>
            <a:ext cx="10858500" cy="373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Общенаучные методы: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теоретический анализ литературы по проблеме исследования, обобщение, сравнение, систематизация; 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200" b="1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2.</a:t>
            </a:r>
            <a:r>
              <a:rPr lang="ru-RU" sz="3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kern="15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Эмпирические методы: </a:t>
            </a:r>
            <a:r>
              <a:rPr lang="ru-RU" sz="3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наблюдения, опытно-практическая работа. </a:t>
            </a:r>
            <a:endParaRPr lang="ru-RU" sz="3200" kern="1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70099" y="670469"/>
            <a:ext cx="9448800" cy="914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710825" y="804503"/>
            <a:ext cx="4991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Методы исследования: </a:t>
            </a:r>
          </a:p>
        </p:txBody>
      </p:sp>
    </p:spTree>
    <p:extLst>
      <p:ext uri="{BB962C8B-B14F-4D97-AF65-F5344CB8AC3E}">
        <p14:creationId xmlns:p14="http://schemas.microsoft.com/office/powerpoint/2010/main" val="109086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827172" y="4078030"/>
            <a:ext cx="20600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ru-RU" sz="2200" dirty="0"/>
              <a:t>    </a:t>
            </a:r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18804" y="1067341"/>
            <a:ext cx="3048000" cy="222819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49163" y="1534929"/>
            <a:ext cx="3132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Мелкая моторика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29313" y="4078030"/>
            <a:ext cx="3037491" cy="214387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47404" y="484584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Рисование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4375752" y="1603368"/>
            <a:ext cx="978408" cy="1156140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63108" y="681184"/>
            <a:ext cx="6314561" cy="269273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tabLst>
                <a:tab pos="630555" algn="l"/>
              </a:tabLst>
            </a:pP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совокупность скоординированных действий нервной, мышечной и костной систем, часто в сочетании со зрительной системой в выполнении мелких и точных движений кистями и пальцами рук и ног </a:t>
            </a:r>
          </a:p>
          <a:p>
            <a:pPr lvl="0" algn="r">
              <a:tabLst>
                <a:tab pos="630555" algn="l"/>
              </a:tabLs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(В.П. Зинченко, Б.Г. Мещерякова)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4444726" y="4508917"/>
            <a:ext cx="941622" cy="1325460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63108" y="3860800"/>
            <a:ext cx="6314562" cy="24173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из ведущих методов развития мелкой моторики, согласованных действий зрительного и двигательного анализаторов и укрепления двигательного аппарата пишущей руки</a:t>
            </a:r>
          </a:p>
          <a:p>
            <a:pPr algn="r"/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(Н.П. </a:t>
            </a:r>
            <a:r>
              <a:rPr lang="ru-RU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Сакулина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Т.О. </a:t>
            </a:r>
            <a:r>
              <a:rPr lang="ru-RU" spc="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Комарова,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Е.А.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Флерина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r"/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98786" y="4078030"/>
            <a:ext cx="1108841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ru-RU" sz="2200" dirty="0"/>
              <a:t>    </a:t>
            </a:r>
            <a:endParaRPr kumimoji="0" lang="ru-RU" sz="3600" b="0" i="0" strike="noStrike" cap="none" normalizeH="0" baseline="0" dirty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28800" y="945931"/>
            <a:ext cx="9942786" cy="466659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endParaRPr lang="ru-RU" dirty="0"/>
          </a:p>
          <a:p>
            <a:pPr indent="457200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База исследования 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indent="457200"/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МБДОУ «Детский сад «Радуга» </a:t>
            </a:r>
            <a:r>
              <a:rPr lang="ru-RU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р.п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 Кольцово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indent="450215" algn="just">
              <a:spcAft>
                <a:spcPts val="1000"/>
              </a:spcAft>
            </a:pP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1000"/>
              </a:spcAft>
            </a:pP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исследование принимали участие 16 детей. </a:t>
            </a:r>
          </a:p>
          <a:p>
            <a:pPr indent="450215" algn="just">
              <a:spcAft>
                <a:spcPts val="1000"/>
              </a:spcAft>
            </a:pP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 детей 4-5 лет.</a:t>
            </a:r>
          </a:p>
          <a:p>
            <a:pPr indent="457200"/>
            <a:endParaRPr lang="ru-RU" sz="2400" dirty="0">
              <a:solidFill>
                <a:schemeClr val="tx1"/>
              </a:solidFill>
            </a:endParaRPr>
          </a:p>
          <a:p>
            <a:pPr lvl="0" indent="457200">
              <a:buFont typeface="Wingdings" pitchFamily="2" charset="2"/>
              <a:buChar char="ü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3394048" y="318808"/>
            <a:ext cx="6072187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Опытно-практическое исследование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4890" y="1316673"/>
            <a:ext cx="2137410" cy="13185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81279" y="1316673"/>
            <a:ext cx="8663940" cy="13185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систематизация работы воспитателя по </a:t>
            </a:r>
            <a: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развитию мелкой моторики рук у детей 4-5 лет в процессе освоения рисования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4789015" y="3086888"/>
            <a:ext cx="2314839" cy="1499115"/>
            <a:chOff x="3010512" y="6"/>
            <a:chExt cx="1499115" cy="1499115"/>
          </a:xfrm>
        </p:grpSpPr>
        <p:sp>
          <p:nvSpPr>
            <p:cNvPr id="7" name="Овал 6"/>
            <p:cNvSpPr/>
            <p:nvPr/>
          </p:nvSpPr>
          <p:spPr>
            <a:xfrm>
              <a:off x="3010512" y="6"/>
              <a:ext cx="1499115" cy="1499115"/>
            </a:xfrm>
            <a:prstGeom prst="ellipse">
              <a:avLst/>
            </a:prstGeom>
            <a:solidFill>
              <a:schemeClr val="accent1">
                <a:alpha val="34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Овал 4"/>
            <p:cNvSpPr txBox="1"/>
            <p:nvPr/>
          </p:nvSpPr>
          <p:spPr>
            <a:xfrm>
              <a:off x="3230052" y="219546"/>
              <a:ext cx="1060035" cy="1060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b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Этапы исследования</a:t>
              </a: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8288266" y="3240249"/>
            <a:ext cx="3397745" cy="2301077"/>
            <a:chOff x="5094978" y="300207"/>
            <a:chExt cx="2567162" cy="112486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094978" y="300207"/>
              <a:ext cx="2567162" cy="1124860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11" name="Скругленный прямоугольник 4"/>
            <p:cNvSpPr txBox="1"/>
            <p:nvPr/>
          </p:nvSpPr>
          <p:spPr>
            <a:xfrm>
              <a:off x="5182407" y="381389"/>
              <a:ext cx="2373358" cy="96687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spcFirstLastPara="0" vert="horz" wrap="square" lIns="32385" tIns="32385" rIns="32385" bIns="32385" numCol="1" spcCol="1270" anchor="ctr" anchorCtr="0">
              <a:noAutofit/>
            </a:bodyPr>
            <a:lstStyle/>
            <a:p>
              <a:pPr lvl="0">
                <a:spcAft>
                  <a:spcPts val="1000"/>
                </a:spcAft>
                <a:tabLst>
                  <a:tab pos="630555" algn="l"/>
                </a:tabLst>
              </a:pPr>
              <a:r>
                <a:rPr lang="ru-RU" sz="18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Практическая реализация плана </a:t>
              </a:r>
              <a:r>
                <a:rPr lang="ru-RU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– планирование и проведение опытно-практической работы по </a:t>
              </a:r>
              <a:r>
                <a:rPr lang="ru-RU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развитию мелкой моторики рук у детей 4-5 лет посредством рисования</a:t>
              </a:r>
              <a:r>
                <a:rPr lang="ru-RU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64891" y="3226675"/>
            <a:ext cx="2922136" cy="2314652"/>
            <a:chOff x="-187483" y="536968"/>
            <a:chExt cx="2714128" cy="1807779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-187483" y="536968"/>
              <a:ext cx="2714128" cy="1807779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14" name="Скругленный прямоугольник 4"/>
            <p:cNvSpPr txBox="1"/>
            <p:nvPr/>
          </p:nvSpPr>
          <p:spPr>
            <a:xfrm>
              <a:off x="-72209" y="673602"/>
              <a:ext cx="2572320" cy="1429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spcFirstLastPara="0" vert="horz" wrap="square" lIns="32385" tIns="32385" rIns="32385" bIns="32385" numCol="1" spcCol="1270" anchor="ctr" anchorCtr="0">
              <a:noAutofit/>
            </a:bodyPr>
            <a:lstStyle/>
            <a:p>
              <a:pPr lvl="0">
                <a:spcAft>
                  <a:spcPts val="1000"/>
                </a:spcAft>
                <a:tabLst>
                  <a:tab pos="630555" algn="l"/>
                </a:tabLst>
              </a:pPr>
              <a:r>
                <a:rPr lang="ru-RU" sz="18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Входная диагностика </a:t>
              </a:r>
              <a:r>
                <a:rPr lang="ru-RU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– определение уровня </a:t>
              </a:r>
              <a:r>
                <a:rPr lang="ru-RU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развития мелкой моторики рук у детей 4-5 лет</a:t>
              </a:r>
              <a:r>
                <a:rPr lang="ru-RU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Стрелка вниз 18"/>
          <p:cNvSpPr/>
          <p:nvPr/>
        </p:nvSpPr>
        <p:spPr>
          <a:xfrm rot="5400000">
            <a:off x="4071429" y="3502541"/>
            <a:ext cx="271543" cy="7678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6200000">
            <a:off x="7495962" y="3451574"/>
            <a:ext cx="271541" cy="765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3919971" y="5137795"/>
            <a:ext cx="4251823" cy="1589083"/>
            <a:chOff x="4540765" y="511753"/>
            <a:chExt cx="2403962" cy="1414875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4540765" y="511753"/>
              <a:ext cx="2371059" cy="1414875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23" name="Скругленный прямоугольник 4"/>
            <p:cNvSpPr txBox="1"/>
            <p:nvPr/>
          </p:nvSpPr>
          <p:spPr>
            <a:xfrm>
              <a:off x="4597438" y="604486"/>
              <a:ext cx="2347289" cy="122940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spcFirstLastPara="0" vert="horz" wrap="square" lIns="32385" tIns="32385" rIns="32385" bIns="32385" numCol="1" spcCol="1270" anchor="ctr" anchorCtr="0">
              <a:noAutofit/>
            </a:bodyPr>
            <a:lstStyle/>
            <a:p>
              <a:endPara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>
                <a:spcAft>
                  <a:spcPts val="1000"/>
                </a:spcAft>
                <a:tabLst>
                  <a:tab pos="630555" algn="l"/>
                </a:tabLst>
              </a:pPr>
              <a:r>
                <a:rPr lang="ru-RU" sz="18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Итоговая диагностики и определение результативности работы</a:t>
              </a:r>
              <a:r>
                <a:rPr lang="ru-RU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– определение динамики </a:t>
              </a:r>
              <a:r>
                <a:rPr lang="ru-RU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развития мелкой моторики рук у детей 4-5 лет</a:t>
              </a:r>
              <a:r>
                <a:rPr lang="ru-RU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Стрелка вниз 23"/>
          <p:cNvSpPr/>
          <p:nvPr/>
        </p:nvSpPr>
        <p:spPr>
          <a:xfrm>
            <a:off x="5816893" y="4695240"/>
            <a:ext cx="259082" cy="3581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652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Другая 5">
      <a:dk1>
        <a:sysClr val="windowText" lastClr="000000"/>
      </a:dk1>
      <a:lt1>
        <a:srgbClr val="F2F2F2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</TotalTime>
  <Words>1271</Words>
  <Application>Microsoft Office PowerPoint</Application>
  <PresentationFormat>Широкоэкранный</PresentationFormat>
  <Paragraphs>169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Valusa-PC</cp:lastModifiedBy>
  <cp:revision>96</cp:revision>
  <dcterms:created xsi:type="dcterms:W3CDTF">2014-09-12T02:13:59Z</dcterms:created>
  <dcterms:modified xsi:type="dcterms:W3CDTF">2023-04-19T00:05:20Z</dcterms:modified>
</cp:coreProperties>
</file>