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56" r:id="rId4"/>
    <p:sldId id="292" r:id="rId5"/>
    <p:sldId id="290" r:id="rId6"/>
    <p:sldId id="293" r:id="rId7"/>
    <p:sldId id="301" r:id="rId8"/>
    <p:sldId id="291" r:id="rId9"/>
    <p:sldId id="294" r:id="rId10"/>
    <p:sldId id="297" r:id="rId11"/>
    <p:sldId id="298" r:id="rId12"/>
    <p:sldId id="299" r:id="rId13"/>
    <p:sldId id="300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17D"/>
    <a:srgbClr val="CC99FF"/>
    <a:srgbClr val="C198E0"/>
    <a:srgbClr val="FF66FF"/>
    <a:srgbClr val="FF33CC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726" y="-90"/>
      </p:cViewPr>
      <p:guideLst>
        <p:guide orient="horz" pos="2170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A8136-E77C-4FD8-AFD7-AB75BD68A0A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31DF0E-E023-464A-9336-8438B6D94B2E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 smtClean="0"/>
            <a:t>Музыкальный зал, музыка для сопровождения  разминки и создания благоприятных условий</a:t>
          </a:r>
          <a:r>
            <a:rPr lang="ru-RU" i="1" dirty="0"/>
            <a:t/>
          </a:r>
          <a:endParaRPr lang="ru-RU" i="1" dirty="0"/>
        </a:p>
      </dgm:t>
    </dgm:pt>
    <dgm:pt modelId="{A2275BE0-3320-4DA6-B5BF-038AF1AE1C8B}" cxnId="{8FD61E17-CE24-4CC5-9320-37ED90F1B5E6}" type="parTrans">
      <dgm:prSet/>
      <dgm:spPr/>
      <dgm:t>
        <a:bodyPr/>
        <a:lstStyle/>
        <a:p>
          <a:endParaRPr lang="ru-RU"/>
        </a:p>
      </dgm:t>
    </dgm:pt>
    <dgm:pt modelId="{8F2F64F6-E311-4084-88B4-924C5A928EFC}" cxnId="{8FD61E17-CE24-4CC5-9320-37ED90F1B5E6}" type="sibTrans">
      <dgm:prSet/>
      <dgm:spPr/>
      <dgm:t>
        <a:bodyPr/>
        <a:lstStyle/>
        <a:p>
          <a:endParaRPr lang="ru-RU"/>
        </a:p>
      </dgm:t>
    </dgm:pt>
    <dgm:pt modelId="{9AAB0212-C6B9-4957-918F-55B4E1D14BBC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 err="1" smtClean="0"/>
            <a:t>Инт</a:t>
          </a:r>
          <a:r>
            <a:rPr lang="ru-RU" i="1" dirty="0" smtClean="0"/>
            <a:t>. доска </a:t>
          </a:r>
          <a:r>
            <a:rPr lang="ru-RU" i="1" dirty="0" smtClean="0"/>
            <a:t/>
          </a:r>
          <a:endParaRPr lang="ru-RU" i="1" dirty="0" smtClean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/>
            <a:t>вертуальная экскурсия </a:t>
          </a:r>
          <a:r>
            <a:rPr lang="ru-RU" i="1" dirty="0"/>
            <a:t>«Семь чудес России»</a:t>
          </a:r>
          <a:r>
            <a:rPr lang="ru-RU" i="1" dirty="0"/>
            <a:t/>
          </a:r>
          <a:endParaRPr lang="ru-RU" i="1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/>
            <a:t>презентация с вопросами для «Викторины»</a:t>
          </a:r>
          <a:r>
            <a:rPr lang="ru-RU" i="1" dirty="0"/>
            <a:t/>
          </a:r>
          <a:endParaRPr lang="ru-RU" i="1" dirty="0"/>
        </a:p>
      </dgm:t>
    </dgm:pt>
    <dgm:pt modelId="{0FAFB242-1983-443C-AEA0-1EA9D53B5BD7}" cxnId="{7900B3E5-9C7F-409C-9B58-BB3AA1E1256A}" type="parTrans">
      <dgm:prSet/>
      <dgm:spPr/>
      <dgm:t>
        <a:bodyPr/>
        <a:lstStyle/>
        <a:p>
          <a:endParaRPr lang="ru-RU"/>
        </a:p>
      </dgm:t>
    </dgm:pt>
    <dgm:pt modelId="{31E785B2-628A-4636-9686-D250020D3C82}" cxnId="{7900B3E5-9C7F-409C-9B58-BB3AA1E1256A}" type="sibTrans">
      <dgm:prSet/>
      <dgm:spPr/>
      <dgm:t>
        <a:bodyPr/>
        <a:lstStyle/>
        <a:p>
          <a:endParaRPr lang="ru-RU"/>
        </a:p>
      </dgm:t>
    </dgm:pt>
    <dgm:pt modelId="{F563EDCF-1777-4863-B790-3F01AF3825CD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 smtClean="0"/>
            <a:t>Для мастер класса: </a:t>
          </a:r>
          <a:r>
            <a:rPr lang="ru-RU" i="1" dirty="0" smtClean="0"/>
            <a:t>Картон,клей, ножницы, шаблоны и заготовки .</a:t>
          </a:r>
          <a:r>
            <a:rPr lang="ru-RU" i="1" dirty="0"/>
            <a:t/>
          </a:r>
          <a:endParaRPr lang="ru-RU" i="1" dirty="0"/>
        </a:p>
      </dgm:t>
    </dgm:pt>
    <dgm:pt modelId="{784CB7F6-B4E6-4DA7-AFD8-6134FDEB33A3}" cxnId="{120E74F0-503F-446D-BE50-A3BAEF8B0D6C}" type="parTrans">
      <dgm:prSet/>
      <dgm:spPr/>
      <dgm:t>
        <a:bodyPr/>
        <a:lstStyle/>
        <a:p>
          <a:endParaRPr lang="ru-RU"/>
        </a:p>
      </dgm:t>
    </dgm:pt>
    <dgm:pt modelId="{19B5EF03-5F02-404C-B759-DC9543E20FF7}" cxnId="{120E74F0-503F-446D-BE50-A3BAEF8B0D6C}" type="sibTrans">
      <dgm:prSet/>
      <dgm:spPr/>
      <dgm:t>
        <a:bodyPr/>
        <a:lstStyle/>
        <a:p>
          <a:endParaRPr lang="ru-RU"/>
        </a:p>
      </dgm:t>
    </dgm:pt>
    <dgm:pt modelId="{4B81FAC2-2427-4A99-9712-197042AFD3EB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/>
            <a:t>Шарики и дипломы .</a:t>
          </a:r>
          <a:r>
            <a:rPr lang="ru-RU" i="1" dirty="0"/>
            <a:t/>
          </a:r>
          <a:endParaRPr lang="ru-RU" i="1" dirty="0"/>
        </a:p>
      </dgm:t>
    </dgm:pt>
    <dgm:pt modelId="{FA914E5F-CCEC-44A2-833B-CC31B1649487}" cxnId="{68CB43A3-FCDF-4CF0-ADB7-912A0D221AA6}" type="parTrans">
      <dgm:prSet/>
      <dgm:spPr/>
      <dgm:t>
        <a:bodyPr/>
        <a:lstStyle/>
        <a:p>
          <a:endParaRPr lang="ru-RU"/>
        </a:p>
      </dgm:t>
    </dgm:pt>
    <dgm:pt modelId="{A8970596-165F-4AF1-AA8D-FA79DF99C240}" cxnId="{68CB43A3-FCDF-4CF0-ADB7-912A0D221AA6}" type="sibTrans">
      <dgm:prSet/>
      <dgm:spPr/>
      <dgm:t>
        <a:bodyPr/>
        <a:lstStyle/>
        <a:p>
          <a:endParaRPr lang="ru-RU"/>
        </a:p>
      </dgm:t>
    </dgm:pt>
    <dgm:pt modelId="{3C29FEFD-EBB5-40E9-9082-1F97EE498B8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 smtClean="0"/>
            <a:t>Прочие заготовки</a:t>
          </a:r>
          <a:r>
            <a:rPr lang="ru-RU" i="1" dirty="0"/>
            <a:t/>
          </a:r>
          <a:endParaRPr lang="ru-RU" i="1" dirty="0"/>
        </a:p>
      </dgm:t>
    </dgm:pt>
    <dgm:pt modelId="{07B579F6-47DE-42B5-9AE8-3BD0B06B440A}" cxnId="{D3945964-6F8F-41AA-8F0D-07B203896FAC}" type="parTrans">
      <dgm:prSet/>
      <dgm:spPr/>
      <dgm:t>
        <a:bodyPr/>
        <a:lstStyle/>
        <a:p>
          <a:endParaRPr lang="ru-RU"/>
        </a:p>
      </dgm:t>
    </dgm:pt>
    <dgm:pt modelId="{02ADA600-D0E3-4BFE-A950-23915A1FDEC0}" cxnId="{D3945964-6F8F-41AA-8F0D-07B203896FAC}" type="sibTrans">
      <dgm:prSet/>
      <dgm:spPr/>
      <dgm:t>
        <a:bodyPr/>
        <a:lstStyle/>
        <a:p>
          <a:endParaRPr lang="ru-RU"/>
        </a:p>
      </dgm:t>
    </dgm:pt>
    <dgm:pt modelId="{484D2140-1147-47F2-9037-569491C9DC50}" type="pres">
      <dgm:prSet presAssocID="{65EA8136-E77C-4FD8-AFD7-AB75BD68A0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ABE0F-A8C2-4679-920C-5AB1335807D0}" type="pres">
      <dgm:prSet presAssocID="{CE31DF0E-E023-464A-9336-8438B6D94B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7F77-9291-47AD-A853-BD77E2188828}" type="pres">
      <dgm:prSet presAssocID="{8F2F64F6-E311-4084-88B4-924C5A928EF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B26A1433-3858-437E-B969-52B83B52EE2A}" type="pres">
      <dgm:prSet presAssocID="{8F2F64F6-E311-4084-88B4-924C5A928EFC}" presName="connectorText" presStyleCnt="0"/>
      <dgm:spPr/>
      <dgm:t>
        <a:bodyPr/>
        <a:lstStyle/>
        <a:p>
          <a:endParaRPr lang="ru-RU"/>
        </a:p>
      </dgm:t>
    </dgm:pt>
    <dgm:pt modelId="{FFAD0386-0E79-48D0-8CC7-BE42D84805F7}" type="pres">
      <dgm:prSet presAssocID="{9AAB0212-C6B9-4957-918F-55B4E1D14B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F5A31-4882-4E14-A836-C6F341581228}" type="pres">
      <dgm:prSet presAssocID="{31E785B2-628A-4636-9686-D250020D3C8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1150FF9-50A7-4493-B661-E7423F8F87B4}" type="pres">
      <dgm:prSet presAssocID="{31E785B2-628A-4636-9686-D250020D3C82}" presName="connectorText" presStyleCnt="0"/>
      <dgm:spPr/>
      <dgm:t>
        <a:bodyPr/>
        <a:lstStyle/>
        <a:p>
          <a:endParaRPr lang="ru-RU"/>
        </a:p>
      </dgm:t>
    </dgm:pt>
    <dgm:pt modelId="{E2A5E9E4-10D3-4AA4-8C1B-660372AD345D}" type="pres">
      <dgm:prSet presAssocID="{F563EDCF-1777-4863-B790-3F01AF3825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73425-1BB9-4B9C-8F2C-6D44A21AB802}" type="pres">
      <dgm:prSet presAssocID="{19B5EF03-5F02-404C-B759-DC9543E20FF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4997640-DE56-4B30-B573-179B7007C8AE}" type="pres">
      <dgm:prSet presAssocID="{19B5EF03-5F02-404C-B759-DC9543E20FF7}" presName="connectorText" presStyleCnt="0"/>
      <dgm:spPr/>
      <dgm:t>
        <a:bodyPr/>
        <a:lstStyle/>
        <a:p>
          <a:endParaRPr lang="ru-RU"/>
        </a:p>
      </dgm:t>
    </dgm:pt>
    <dgm:pt modelId="{19CE2110-032E-45FA-9EDC-5A003EA385C9}" type="pres">
      <dgm:prSet presAssocID="{4B81FAC2-2427-4A99-9712-197042AFD3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9F5B9-5D31-45D7-993B-DA8F79C882D1}" type="pres">
      <dgm:prSet presAssocID="{A8970596-165F-4AF1-AA8D-FA79DF99C240}" presName="sibTrans" presStyleLbl="sibTrans1D1" presStyleIdx="3" presStyleCnt="4"/>
      <dgm:spPr/>
      <dgm:t>
        <a:bodyPr/>
        <a:lstStyle/>
        <a:p>
          <a:endParaRPr lang="ru-RU"/>
        </a:p>
      </dgm:t>
    </dgm:pt>
    <dgm:pt modelId="{609FAA04-2A3D-4699-B8FA-B8BB0903C809}" type="pres">
      <dgm:prSet presAssocID="{A8970596-165F-4AF1-AA8D-FA79DF99C240}" presName="connectorText" presStyleCnt="0"/>
      <dgm:spPr/>
      <dgm:t>
        <a:bodyPr/>
        <a:lstStyle/>
        <a:p>
          <a:endParaRPr lang="ru-RU"/>
        </a:p>
      </dgm:t>
    </dgm:pt>
    <dgm:pt modelId="{5DD95579-3540-4CDF-833E-A72C5F8A67BB}" type="pres">
      <dgm:prSet presAssocID="{3C29FEFD-EBB5-40E9-9082-1F97EE498B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D61E17-CE24-4CC5-9320-37ED90F1B5E6}" srcId="{65EA8136-E77C-4FD8-AFD7-AB75BD68A0A1}" destId="{CE31DF0E-E023-464A-9336-8438B6D94B2E}" srcOrd="0" destOrd="0" parTransId="{A2275BE0-3320-4DA6-B5BF-038AF1AE1C8B}" sibTransId="{8F2F64F6-E311-4084-88B4-924C5A928EFC}"/>
    <dgm:cxn modelId="{7900B3E5-9C7F-409C-9B58-BB3AA1E1256A}" srcId="{65EA8136-E77C-4FD8-AFD7-AB75BD68A0A1}" destId="{9AAB0212-C6B9-4957-918F-55B4E1D14BBC}" srcOrd="1" destOrd="0" parTransId="{0FAFB242-1983-443C-AEA0-1EA9D53B5BD7}" sibTransId="{31E785B2-628A-4636-9686-D250020D3C82}"/>
    <dgm:cxn modelId="{120E74F0-503F-446D-BE50-A3BAEF8B0D6C}" srcId="{65EA8136-E77C-4FD8-AFD7-AB75BD68A0A1}" destId="{F563EDCF-1777-4863-B790-3F01AF3825CD}" srcOrd="2" destOrd="0" parTransId="{784CB7F6-B4E6-4DA7-AFD8-6134FDEB33A3}" sibTransId="{19B5EF03-5F02-404C-B759-DC9543E20FF7}"/>
    <dgm:cxn modelId="{68CB43A3-FCDF-4CF0-ADB7-912A0D221AA6}" srcId="{65EA8136-E77C-4FD8-AFD7-AB75BD68A0A1}" destId="{4B81FAC2-2427-4A99-9712-197042AFD3EB}" srcOrd="3" destOrd="0" parTransId="{FA914E5F-CCEC-44A2-833B-CC31B1649487}" sibTransId="{A8970596-165F-4AF1-AA8D-FA79DF99C240}"/>
    <dgm:cxn modelId="{D3945964-6F8F-41AA-8F0D-07B203896FAC}" srcId="{65EA8136-E77C-4FD8-AFD7-AB75BD68A0A1}" destId="{3C29FEFD-EBB5-40E9-9082-1F97EE498B8F}" srcOrd="4" destOrd="0" parTransId="{07B579F6-47DE-42B5-9AE8-3BD0B06B440A}" sibTransId="{02ADA600-D0E3-4BFE-A950-23915A1FDEC0}"/>
    <dgm:cxn modelId="{8B91B8DD-C74E-425F-87E8-4DDF898DA771}" type="presOf" srcId="{65EA8136-E77C-4FD8-AFD7-AB75BD68A0A1}" destId="{484D2140-1147-47F2-9037-569491C9DC50}" srcOrd="0" destOrd="0" presId="urn:microsoft.com/office/officeart/2005/8/layout/bProcess3"/>
    <dgm:cxn modelId="{23A0A401-65A3-41CA-9B60-FBEA1737822E}" type="presParOf" srcId="{484D2140-1147-47F2-9037-569491C9DC50}" destId="{312ABE0F-A8C2-4679-920C-5AB1335807D0}" srcOrd="0" destOrd="0" presId="urn:microsoft.com/office/officeart/2005/8/layout/bProcess3"/>
    <dgm:cxn modelId="{B8F2AB50-9451-45C1-9186-833E45995789}" type="presOf" srcId="{CE31DF0E-E023-464A-9336-8438B6D94B2E}" destId="{312ABE0F-A8C2-4679-920C-5AB1335807D0}" srcOrd="0" destOrd="0" presId="urn:microsoft.com/office/officeart/2005/8/layout/bProcess3"/>
    <dgm:cxn modelId="{5EFEC4FC-0D4E-45FE-816F-21B6F8E2B78F}" type="presParOf" srcId="{484D2140-1147-47F2-9037-569491C9DC50}" destId="{9DDB7F77-9291-47AD-A853-BD77E2188828}" srcOrd="1" destOrd="0" presId="urn:microsoft.com/office/officeart/2005/8/layout/bProcess3"/>
    <dgm:cxn modelId="{730A927E-31E4-4FEB-AAB8-915C57ADB60B}" type="presOf" srcId="{8F2F64F6-E311-4084-88B4-924C5A928EFC}" destId="{9DDB7F77-9291-47AD-A853-BD77E2188828}" srcOrd="0" destOrd="0" presId="urn:microsoft.com/office/officeart/2005/8/layout/bProcess3"/>
    <dgm:cxn modelId="{7913483D-1A28-4ADA-8555-94EC0E6AFED1}" type="presParOf" srcId="{9DDB7F77-9291-47AD-A853-BD77E2188828}" destId="{B26A1433-3858-437E-B969-52B83B52EE2A}" srcOrd="0" destOrd="1" presId="urn:microsoft.com/office/officeart/2005/8/layout/bProcess3"/>
    <dgm:cxn modelId="{05DDC80D-8D3C-4446-B8CB-3C8E6C80F76D}" type="presOf" srcId="{8F2F64F6-E311-4084-88B4-924C5A928EFC}" destId="{B26A1433-3858-437E-B969-52B83B52EE2A}" srcOrd="1" destOrd="0" presId="urn:microsoft.com/office/officeart/2005/8/layout/bProcess3"/>
    <dgm:cxn modelId="{2856933B-C310-469E-B207-E4F867DC810D}" type="presParOf" srcId="{484D2140-1147-47F2-9037-569491C9DC50}" destId="{FFAD0386-0E79-48D0-8CC7-BE42D84805F7}" srcOrd="2" destOrd="0" presId="urn:microsoft.com/office/officeart/2005/8/layout/bProcess3"/>
    <dgm:cxn modelId="{44AF5CA3-33CA-47E5-9CEA-EA7BEDBC23E0}" type="presOf" srcId="{9AAB0212-C6B9-4957-918F-55B4E1D14BBC}" destId="{FFAD0386-0E79-48D0-8CC7-BE42D84805F7}" srcOrd="0" destOrd="0" presId="urn:microsoft.com/office/officeart/2005/8/layout/bProcess3"/>
    <dgm:cxn modelId="{EDCDD986-8816-420B-B8AA-1F5244BBE893}" type="presParOf" srcId="{484D2140-1147-47F2-9037-569491C9DC50}" destId="{0F8F5A31-4882-4E14-A836-C6F341581228}" srcOrd="3" destOrd="0" presId="urn:microsoft.com/office/officeart/2005/8/layout/bProcess3"/>
    <dgm:cxn modelId="{45620977-D7B2-4F61-986C-96E9772BDAF9}" type="presOf" srcId="{31E785B2-628A-4636-9686-D250020D3C82}" destId="{0F8F5A31-4882-4E14-A836-C6F341581228}" srcOrd="0" destOrd="0" presId="urn:microsoft.com/office/officeart/2005/8/layout/bProcess3"/>
    <dgm:cxn modelId="{EFCFFC7B-3128-438A-87DE-8A1F85C84803}" type="presParOf" srcId="{0F8F5A31-4882-4E14-A836-C6F341581228}" destId="{F1150FF9-50A7-4493-B661-E7423F8F87B4}" srcOrd="0" destOrd="3" presId="urn:microsoft.com/office/officeart/2005/8/layout/bProcess3"/>
    <dgm:cxn modelId="{FBC24661-C830-4805-AA3A-EB4E5BC7F3DB}" type="presOf" srcId="{31E785B2-628A-4636-9686-D250020D3C82}" destId="{F1150FF9-50A7-4493-B661-E7423F8F87B4}" srcOrd="1" destOrd="0" presId="urn:microsoft.com/office/officeart/2005/8/layout/bProcess3"/>
    <dgm:cxn modelId="{EB240B51-96EC-499B-BA9F-D855950FBA26}" type="presParOf" srcId="{484D2140-1147-47F2-9037-569491C9DC50}" destId="{E2A5E9E4-10D3-4AA4-8C1B-660372AD345D}" srcOrd="4" destOrd="0" presId="urn:microsoft.com/office/officeart/2005/8/layout/bProcess3"/>
    <dgm:cxn modelId="{5CFF0A14-BC3B-46D1-9DD1-F5B2CCBF5E50}" type="presOf" srcId="{F563EDCF-1777-4863-B790-3F01AF3825CD}" destId="{E2A5E9E4-10D3-4AA4-8C1B-660372AD345D}" srcOrd="0" destOrd="0" presId="urn:microsoft.com/office/officeart/2005/8/layout/bProcess3"/>
    <dgm:cxn modelId="{427952EF-402A-48A9-9FF6-5F24975CACFF}" type="presParOf" srcId="{484D2140-1147-47F2-9037-569491C9DC50}" destId="{1EE73425-1BB9-4B9C-8F2C-6D44A21AB802}" srcOrd="5" destOrd="0" presId="urn:microsoft.com/office/officeart/2005/8/layout/bProcess3"/>
    <dgm:cxn modelId="{FD2429EF-9A75-4E87-9ED6-697E3E218EAF}" type="presOf" srcId="{19B5EF03-5F02-404C-B759-DC9543E20FF7}" destId="{1EE73425-1BB9-4B9C-8F2C-6D44A21AB802}" srcOrd="0" destOrd="0" presId="urn:microsoft.com/office/officeart/2005/8/layout/bProcess3"/>
    <dgm:cxn modelId="{5960EE64-3548-46AA-B8BE-DEF3D486C436}" type="presParOf" srcId="{1EE73425-1BB9-4B9C-8F2C-6D44A21AB802}" destId="{D4997640-DE56-4B30-B573-179B7007C8AE}" srcOrd="0" destOrd="5" presId="urn:microsoft.com/office/officeart/2005/8/layout/bProcess3"/>
    <dgm:cxn modelId="{46767208-903B-4F83-829A-92B35BD39491}" type="presOf" srcId="{19B5EF03-5F02-404C-B759-DC9543E20FF7}" destId="{D4997640-DE56-4B30-B573-179B7007C8AE}" srcOrd="1" destOrd="0" presId="urn:microsoft.com/office/officeart/2005/8/layout/bProcess3"/>
    <dgm:cxn modelId="{2FD75E1B-99F3-4D8B-9E71-5F5C207792E8}" type="presParOf" srcId="{484D2140-1147-47F2-9037-569491C9DC50}" destId="{19CE2110-032E-45FA-9EDC-5A003EA385C9}" srcOrd="6" destOrd="0" presId="urn:microsoft.com/office/officeart/2005/8/layout/bProcess3"/>
    <dgm:cxn modelId="{A3F65B37-B5D9-47B5-AD99-04E653001406}" type="presOf" srcId="{4B81FAC2-2427-4A99-9712-197042AFD3EB}" destId="{19CE2110-032E-45FA-9EDC-5A003EA385C9}" srcOrd="0" destOrd="0" presId="urn:microsoft.com/office/officeart/2005/8/layout/bProcess3"/>
    <dgm:cxn modelId="{DC8F7C77-1EC4-4066-B95F-95E3C1E22920}" type="presParOf" srcId="{484D2140-1147-47F2-9037-569491C9DC50}" destId="{6109F5B9-5D31-45D7-993B-DA8F79C882D1}" srcOrd="7" destOrd="0" presId="urn:microsoft.com/office/officeart/2005/8/layout/bProcess3"/>
    <dgm:cxn modelId="{DEE576E2-69C8-4822-9EA7-1E4EFB5FFCF8}" type="presOf" srcId="{A8970596-165F-4AF1-AA8D-FA79DF99C240}" destId="{6109F5B9-5D31-45D7-993B-DA8F79C882D1}" srcOrd="0" destOrd="0" presId="urn:microsoft.com/office/officeart/2005/8/layout/bProcess3"/>
    <dgm:cxn modelId="{33C58C29-AAEA-4A9B-A4E5-90456946EB26}" type="presParOf" srcId="{6109F5B9-5D31-45D7-993B-DA8F79C882D1}" destId="{609FAA04-2A3D-4699-B8FA-B8BB0903C809}" srcOrd="0" destOrd="7" presId="urn:microsoft.com/office/officeart/2005/8/layout/bProcess3"/>
    <dgm:cxn modelId="{BDB0F814-57D8-406B-A69F-1E04B04D441F}" type="presOf" srcId="{A8970596-165F-4AF1-AA8D-FA79DF99C240}" destId="{609FAA04-2A3D-4699-B8FA-B8BB0903C809}" srcOrd="1" destOrd="0" presId="urn:microsoft.com/office/officeart/2005/8/layout/bProcess3"/>
    <dgm:cxn modelId="{A4BDE5D2-45E4-4D09-95D0-C4545BE6509E}" type="presParOf" srcId="{484D2140-1147-47F2-9037-569491C9DC50}" destId="{5DD95579-3540-4CDF-833E-A72C5F8A67BB}" srcOrd="8" destOrd="0" presId="urn:microsoft.com/office/officeart/2005/8/layout/bProcess3"/>
    <dgm:cxn modelId="{1EF359A4-D949-4A29-9C55-75F5EA47AA91}" type="presOf" srcId="{3C29FEFD-EBB5-40E9-9082-1F97EE498B8F}" destId="{5DD95579-3540-4CDF-833E-A72C5F8A67BB}" srcOrd="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889875" cy="4304030"/>
        <a:chOff x="0" y="0"/>
        <a:chExt cx="7889875" cy="4304030"/>
      </a:xfrm>
    </dsp:grpSpPr>
    <dsp:sp modelId="{9DDB7F77-9291-47AD-A853-BD77E2188828}">
      <dsp:nvSpPr>
        <dsp:cNvPr id="4" name="Полилиния 3"/>
        <dsp:cNvSpPr/>
      </dsp:nvSpPr>
      <dsp:spPr bwMode="white">
        <a:xfrm>
          <a:off x="2289528" y="1208293"/>
          <a:ext cx="523667" cy="0"/>
        </a:xfrm>
        <a:custGeom>
          <a:avLst/>
          <a:gdLst/>
          <a:ahLst/>
          <a:cxnLst/>
          <a:pathLst>
            <a:path w="825">
              <a:moveTo>
                <a:pt x="0" y="0"/>
              </a:moveTo>
              <a:lnTo>
                <a:pt x="82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>
        <a:off x="2289528" y="1208293"/>
        <a:ext cx="523667" cy="0"/>
      </dsp:txXfrm>
    </dsp:sp>
    <dsp:sp modelId="{312ABE0F-A8C2-4679-920C-5AB1335807D0}">
      <dsp:nvSpPr>
        <dsp:cNvPr id="3" name="Прямоугольник 2"/>
        <dsp:cNvSpPr/>
      </dsp:nvSpPr>
      <dsp:spPr bwMode="white">
        <a:xfrm>
          <a:off x="12713" y="525248"/>
          <a:ext cx="2276815" cy="136608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2456" tIns="92456" rIns="92456" bIns="92456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 smtClean="0"/>
            <a:t>Музыкальный зал, музыка для сопровождения  разминки и создания благоприятных условий</a:t>
          </a:r>
          <a:endParaRPr lang="ru-RU" i="1" dirty="0"/>
        </a:p>
      </dsp:txBody>
      <dsp:txXfrm>
        <a:off x="12713" y="525248"/>
        <a:ext cx="2276815" cy="1366089"/>
      </dsp:txXfrm>
    </dsp:sp>
    <dsp:sp modelId="{0F8F5A31-4882-4E14-A836-C6F341581228}">
      <dsp:nvSpPr>
        <dsp:cNvPr id="6" name="Полилиния 5"/>
        <dsp:cNvSpPr/>
      </dsp:nvSpPr>
      <dsp:spPr bwMode="white">
        <a:xfrm>
          <a:off x="5090010" y="1208293"/>
          <a:ext cx="523667" cy="0"/>
        </a:xfrm>
        <a:custGeom>
          <a:avLst/>
          <a:gdLst/>
          <a:ahLst/>
          <a:cxnLst/>
          <a:pathLst>
            <a:path w="825">
              <a:moveTo>
                <a:pt x="0" y="0"/>
              </a:moveTo>
              <a:lnTo>
                <a:pt x="82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>
        <a:off x="5090010" y="1208293"/>
        <a:ext cx="523667" cy="0"/>
      </dsp:txXfrm>
    </dsp:sp>
    <dsp:sp modelId="{FFAD0386-0E79-48D0-8CC7-BE42D84805F7}">
      <dsp:nvSpPr>
        <dsp:cNvPr id="5" name="Прямоугольник 4"/>
        <dsp:cNvSpPr/>
      </dsp:nvSpPr>
      <dsp:spPr bwMode="white">
        <a:xfrm>
          <a:off x="2813195" y="525248"/>
          <a:ext cx="2276815" cy="136608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2456" tIns="92456" rIns="92456" bIns="92456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 err="1" smtClean="0"/>
            <a:t>Инт</a:t>
          </a:r>
          <a:r>
            <a:rPr lang="ru-RU" i="1" dirty="0" smtClean="0"/>
            <a:t>. доска </a:t>
          </a:r>
          <a:endParaRPr lang="ru-RU" i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/>
            <a:t>вертуальная экскурсия </a:t>
          </a:r>
          <a:r>
            <a:rPr lang="ru-RU" i="1" dirty="0"/>
            <a:t>«Семь чудес России»</a:t>
          </a:r>
          <a:endParaRPr lang="ru-RU" i="1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/>
            <a:t>презентация с вопросами для «Викторины»</a:t>
          </a:r>
          <a:endParaRPr lang="ru-RU" i="1" dirty="0"/>
        </a:p>
      </dsp:txBody>
      <dsp:txXfrm>
        <a:off x="2813195" y="525248"/>
        <a:ext cx="2276815" cy="1366089"/>
      </dsp:txXfrm>
    </dsp:sp>
    <dsp:sp modelId="{1EE73425-1BB9-4B9C-8F2C-6D44A21AB802}">
      <dsp:nvSpPr>
        <dsp:cNvPr id="8" name="Полилиния 7"/>
        <dsp:cNvSpPr/>
      </dsp:nvSpPr>
      <dsp:spPr bwMode="white">
        <a:xfrm>
          <a:off x="1151120" y="1891337"/>
          <a:ext cx="5600964" cy="521356"/>
        </a:xfrm>
        <a:custGeom>
          <a:avLst/>
          <a:gdLst/>
          <a:ahLst/>
          <a:cxnLst/>
          <a:pathLst>
            <a:path w="8820" h="821">
              <a:moveTo>
                <a:pt x="8820" y="0"/>
              </a:moveTo>
              <a:lnTo>
                <a:pt x="8820" y="411"/>
              </a:lnTo>
              <a:lnTo>
                <a:pt x="0" y="411"/>
              </a:lnTo>
              <a:lnTo>
                <a:pt x="0" y="821"/>
              </a:lnTo>
            </a:path>
          </a:pathLst>
        </a:custGeom>
        <a:ln>
          <a:tailEnd type="arrow" w="lg" len="med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33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>
        <a:off x="1151120" y="1891337"/>
        <a:ext cx="5600964" cy="521356"/>
      </dsp:txXfrm>
    </dsp:sp>
    <dsp:sp modelId="{E2A5E9E4-10D3-4AA4-8C1B-660372AD345D}">
      <dsp:nvSpPr>
        <dsp:cNvPr id="7" name="Прямоугольник 6"/>
        <dsp:cNvSpPr/>
      </dsp:nvSpPr>
      <dsp:spPr bwMode="white">
        <a:xfrm>
          <a:off x="5613677" y="525248"/>
          <a:ext cx="2276815" cy="136608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2456" tIns="92456" rIns="92456" bIns="92456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 smtClean="0"/>
            <a:t>Для мастер класса: </a:t>
          </a:r>
          <a:r>
            <a:rPr lang="ru-RU" i="1" dirty="0" smtClean="0"/>
            <a:t>Картон,клей, ножницы, шаблоны и заготовки .</a:t>
          </a:r>
          <a:endParaRPr lang="ru-RU" i="1" dirty="0"/>
        </a:p>
      </dsp:txBody>
      <dsp:txXfrm>
        <a:off x="5613677" y="525248"/>
        <a:ext cx="2276815" cy="1366089"/>
      </dsp:txXfrm>
    </dsp:sp>
    <dsp:sp modelId="{6109F5B9-5D31-45D7-993B-DA8F79C882D1}">
      <dsp:nvSpPr>
        <dsp:cNvPr id="12" name="Полилиния 11"/>
        <dsp:cNvSpPr/>
      </dsp:nvSpPr>
      <dsp:spPr bwMode="white">
        <a:xfrm>
          <a:off x="2289528" y="3095737"/>
          <a:ext cx="523667" cy="0"/>
        </a:xfrm>
        <a:custGeom>
          <a:avLst/>
          <a:gdLst/>
          <a:ahLst/>
          <a:cxnLst/>
          <a:pathLst>
            <a:path w="825">
              <a:moveTo>
                <a:pt x="0" y="0"/>
              </a:moveTo>
              <a:lnTo>
                <a:pt x="82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>
        <a:off x="2289528" y="3095737"/>
        <a:ext cx="523667" cy="0"/>
      </dsp:txXfrm>
    </dsp:sp>
    <dsp:sp modelId="{19CE2110-032E-45FA-9EDC-5A003EA385C9}">
      <dsp:nvSpPr>
        <dsp:cNvPr id="11" name="Прямоугольник 10"/>
        <dsp:cNvSpPr/>
      </dsp:nvSpPr>
      <dsp:spPr bwMode="white">
        <a:xfrm>
          <a:off x="12713" y="2412693"/>
          <a:ext cx="2276815" cy="136608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2456" tIns="92456" rIns="92456" bIns="92456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/>
            <a:t>Шарики и дипломы .</a:t>
          </a:r>
          <a:endParaRPr lang="ru-RU" i="1" dirty="0"/>
        </a:p>
      </dsp:txBody>
      <dsp:txXfrm>
        <a:off x="12713" y="2412693"/>
        <a:ext cx="2276815" cy="1366089"/>
      </dsp:txXfrm>
    </dsp:sp>
    <dsp:sp modelId="{5DD95579-3540-4CDF-833E-A72C5F8A67BB}">
      <dsp:nvSpPr>
        <dsp:cNvPr id="13" name="Прямоугольник 12"/>
        <dsp:cNvSpPr/>
      </dsp:nvSpPr>
      <dsp:spPr bwMode="white">
        <a:xfrm>
          <a:off x="2813195" y="2412693"/>
          <a:ext cx="2276815" cy="1366089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92456" tIns="92456" rIns="92456" bIns="92456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i="1" dirty="0" smtClean="0"/>
            <a:t>Прочие заготовки</a:t>
          </a:r>
          <a:endParaRPr lang="ru-RU" i="1" dirty="0"/>
        </a:p>
      </dsp:txBody>
      <dsp:txXfrm>
        <a:off x="2813195" y="2412693"/>
        <a:ext cx="2276815" cy="1366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CC034-84B7-48B9-9663-DB93E2D329F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C478-E597-4045-9766-2F0411BA85F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Раздел «Лето»: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Раздел «Осень»: заголовок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Раздел «Зима»: заголовок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0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846667"/>
            <a:ext cx="13716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7.jpe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B213-F5EA-4F05-8701-4E92D181428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5FC1-E234-4927-AAFB-E96D07EDE2D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  <a:endParaRPr lang="ru-RU" noProof="0" dirty="0" smtClean="0"/>
          </a:p>
          <a:p>
            <a:pPr lvl="1"/>
            <a:r>
              <a:rPr lang="ru-RU" noProof="0" dirty="0" smtClean="0"/>
              <a:t>Второй уровень</a:t>
            </a:r>
            <a:endParaRPr lang="ru-RU" noProof="0" dirty="0" smtClean="0"/>
          </a:p>
          <a:p>
            <a:pPr lvl="2"/>
            <a:r>
              <a:rPr lang="ru-RU" noProof="0" dirty="0" smtClean="0"/>
              <a:t>Третий уровень</a:t>
            </a:r>
            <a:endParaRPr lang="ru-RU" noProof="0" dirty="0" smtClean="0"/>
          </a:p>
          <a:p>
            <a:pPr lvl="3"/>
            <a:r>
              <a:rPr lang="ru-RU" noProof="0" dirty="0" smtClean="0"/>
              <a:t>Четвертый уровень</a:t>
            </a:r>
            <a:endParaRPr lang="ru-RU" noProof="0" dirty="0" smtClean="0"/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8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jpeg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4579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9" y="1926587"/>
            <a:ext cx="9144000" cy="52473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/>
          <p:nvPr/>
        </p:nvSpPr>
        <p:spPr>
          <a:xfrm>
            <a:off x="697902" y="3428826"/>
            <a:ext cx="7941378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Интеллектуальная викторина-мастер класс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  <a:p>
            <a:endParaRPr lang="ru-RU" sz="4400" b="1" dirty="0" smtClean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>
            <a:fillRect/>
          </a:stretch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202690" y="1401445"/>
            <a:ext cx="7527290" cy="785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/>
            <a:r>
              <a:rPr lang="ru-RU" altLang="ru-RU">
                <a:solidFill>
                  <a:srgbClr val="FF0000"/>
                </a:solidFill>
              </a:rPr>
              <a:t>Методическая разработка совместного мероприятия с родителями  «Просвещение родителей»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986790" y="126365"/>
            <a:ext cx="7401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sym typeface="+mn-ea"/>
              </a:rPr>
              <a:t>Муниципальное бюджетное дошкольное образовательное учреждение «Детский сад «Радуга»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166" y="1442434"/>
            <a:ext cx="4320540" cy="1981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Отзывы и пожелания от родителей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611">
            <a:off x="397533" y="321912"/>
            <a:ext cx="3699301" cy="3981961"/>
          </a:xfrm>
          <a:prstGeom prst="foldedCorner">
            <a:avLst>
              <a:gd name="adj" fmla="val 19229"/>
            </a:avLst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>
            <a:fillRect/>
          </a:stretch>
        </p:blipFill>
        <p:spPr>
          <a:xfrm rot="20927539">
            <a:off x="452026" y="3066990"/>
            <a:ext cx="4122394" cy="3386643"/>
          </a:xfrm>
          <a:prstGeom prst="foldedCorner">
            <a:avLst>
              <a:gd name="adj" fmla="val 22676"/>
            </a:avLst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136">
            <a:off x="1944710" y="4454659"/>
            <a:ext cx="3889420" cy="2052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>
            <a:fillRect/>
          </a:stretch>
        </p:blipFill>
        <p:spPr>
          <a:xfrm>
            <a:off x="4211392" y="4360108"/>
            <a:ext cx="4739426" cy="182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3" name="Заголовок 1"/>
          <p:cNvSpPr txBox="1"/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>
            <a:fillRect/>
          </a:stretch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715" y="304800"/>
            <a:ext cx="8441690" cy="45821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 Проведение  совместного мероприятия  «Просвещение родителей» в воспитание и развитии ребёнка. педагоги дали массу полезной информации о достопримечательностях родной страны, рассказали о символах России.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родители были очень активны в ответах на вопросы «Интелектуальной - Викторины» помогали и взоимодействовали с ребёнком.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уверенны, что такая форма проведения мероприятия поможет в дальнейшем воспитать потреотические чувства у детей.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/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>
            <a:fillRect/>
          </a:stretch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3334385"/>
            <a:ext cx="4129405" cy="3096895"/>
          </a:xfrm>
          <a:prstGeom prst="flowChartAlternateProcess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111250"/>
            <a:ext cx="4192270" cy="3144520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4579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Заголовок 1"/>
          <p:cNvSpPr txBox="1"/>
          <p:nvPr/>
        </p:nvSpPr>
        <p:spPr>
          <a:xfrm>
            <a:off x="4664390" y="4280875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54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Мы -  частица великой </a:t>
            </a:r>
            <a:endParaRPr lang="ru-RU" sz="5400" b="1" dirty="0" smtClean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  <a:p>
            <a:r>
              <a:rPr lang="ru-RU" sz="54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России</a:t>
            </a:r>
            <a:endParaRPr lang="ru-RU" sz="5400" b="1" dirty="0" smtClean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>
            <a:fillRect/>
          </a:stretch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sp>
        <p:nvSpPr>
          <p:cNvPr id="174" name="TextBox 173">
            <a:hlinkClick r:id="" action="ppaction://noaction"/>
          </p:cNvPr>
          <p:cNvSpPr txBox="1"/>
          <p:nvPr/>
        </p:nvSpPr>
        <p:spPr>
          <a:xfrm>
            <a:off x="697902" y="2876902"/>
            <a:ext cx="2662517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Мастер класс</a:t>
            </a:r>
            <a:endParaRPr lang="ru-RU" sz="3600" dirty="0"/>
          </a:p>
        </p:txBody>
      </p:sp>
      <p:sp>
        <p:nvSpPr>
          <p:cNvPr id="175" name="TextBox 174">
            <a:hlinkClick r:id="rId2" action="ppaction://hlinksldjump"/>
          </p:cNvPr>
          <p:cNvSpPr txBox="1"/>
          <p:nvPr/>
        </p:nvSpPr>
        <p:spPr>
          <a:xfrm>
            <a:off x="545292" y="1618582"/>
            <a:ext cx="2896496" cy="63094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500" dirty="0" smtClean="0"/>
              <a:t>Викторина</a:t>
            </a:r>
            <a:endParaRPr lang="ru-RU" sz="35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 animBg="1"/>
      <p:bldP spid="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/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>
            <a:fillRect/>
          </a:stretch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886636" y="726956"/>
            <a:ext cx="5555507" cy="4801422"/>
            <a:chOff x="1886636" y="726956"/>
            <a:chExt cx="5555507" cy="4801422"/>
          </a:xfrm>
        </p:grpSpPr>
        <p:sp>
          <p:nvSpPr>
            <p:cNvPr id="5" name="Полилиния 4"/>
            <p:cNvSpPr/>
            <p:nvPr/>
          </p:nvSpPr>
          <p:spPr>
            <a:xfrm>
              <a:off x="3863577" y="726956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Воспитатели </a:t>
              </a:r>
              <a:r>
                <a:rPr lang="ru-RU" kern="1200" dirty="0" smtClean="0"/>
                <a:t>творческая группа</a:t>
              </a:r>
              <a:endParaRPr lang="ru-RU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90478" y="165072"/>
                  </a:moveTo>
                  <a:arcTo wR="2078679" hR="2078679" stAng="17579271" swAng="1960032"/>
                </a:path>
              </a:pathLst>
            </a:custGeom>
            <a:no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7" name="Полилиния 176"/>
            <p:cNvSpPr/>
            <p:nvPr/>
          </p:nvSpPr>
          <p:spPr>
            <a:xfrm>
              <a:off x="5840519" y="2163288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79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79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Лупова И.А.</a:t>
              </a:r>
              <a:endParaRPr lang="ru-RU" sz="2200" kern="1200" dirty="0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54523" y="1970140"/>
                  </a:moveTo>
                  <a:arcTo wR="2078679" hR="2078679" stAng="21420416" swAng="2195146"/>
                </a:path>
              </a:pathLst>
            </a:custGeom>
            <a:noFill/>
          </p:spPr>
          <p:style>
            <a:lnRef idx="1">
              <a:schemeClr val="accent2">
                <a:hueOff val="-363841"/>
                <a:satOff val="-20979"/>
                <a:lumOff val="2157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9" name="Полилиния 178"/>
            <p:cNvSpPr/>
            <p:nvPr/>
          </p:nvSpPr>
          <p:spPr>
            <a:xfrm>
              <a:off x="5085394" y="4487323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1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1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err="1" smtClean="0"/>
                <a:t>Шотт</a:t>
              </a:r>
              <a:r>
                <a:rPr lang="ru-RU" sz="2200" kern="1200" dirty="0" smtClean="0"/>
                <a:t> Е.В.</a:t>
              </a:r>
              <a:endParaRPr lang="ru-RU" sz="2200" kern="1200" dirty="0"/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91435" y="4115967"/>
                  </a:moveTo>
                  <a:arcTo wR="2078679" hR="2078679" stAng="4712812" swAng="1374377"/>
                </a:path>
              </a:pathLst>
            </a:custGeom>
            <a:noFill/>
          </p:spPr>
          <p:style>
            <a:lnRef idx="1">
              <a:schemeClr val="accent2">
                <a:hueOff val="-727682"/>
                <a:satOff val="-41961"/>
                <a:lumOff val="4314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1" name="Полилиния 180"/>
            <p:cNvSpPr/>
            <p:nvPr/>
          </p:nvSpPr>
          <p:spPr>
            <a:xfrm>
              <a:off x="2641760" y="4487323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3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3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err="1" smtClean="0"/>
                <a:t>Брицева</a:t>
              </a:r>
              <a:r>
                <a:rPr lang="ru-RU" sz="2200" kern="1200" dirty="0" smtClean="0"/>
                <a:t> М.С.</a:t>
              </a:r>
              <a:endParaRPr lang="ru-RU" sz="2200" kern="1200" dirty="0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7156" y="3228782"/>
                  </a:moveTo>
                  <a:arcTo wR="2078679" hR="2078679" stAng="8784438" swAng="2195146"/>
                </a:path>
              </a:pathLst>
            </a:custGeom>
            <a:noFill/>
          </p:spPr>
          <p:style>
            <a:lnRef idx="1">
              <a:schemeClr val="accent2">
                <a:hueOff val="-1091522"/>
                <a:satOff val="-62943"/>
                <a:lumOff val="6471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3" name="Полилиния 182"/>
            <p:cNvSpPr/>
            <p:nvPr/>
          </p:nvSpPr>
          <p:spPr>
            <a:xfrm>
              <a:off x="1886636" y="2163288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5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5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err="1" smtClean="0"/>
                <a:t>Астанина</a:t>
              </a:r>
              <a:r>
                <a:rPr lang="ru-RU" sz="2200" kern="1200" dirty="0" smtClean="0"/>
                <a:t> Т.А.</a:t>
              </a:r>
              <a:endParaRPr lang="ru-RU" sz="2200" kern="1200" dirty="0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2405" y="905942"/>
                  </a:moveTo>
                  <a:arcTo wR="2078679" hR="2078679" stAng="12860696" swAng="1960032"/>
                </a:path>
              </a:pathLst>
            </a:custGeom>
            <a:noFill/>
          </p:spPr>
          <p:style>
            <a:lnRef idx="1">
              <a:schemeClr val="accent2">
                <a:hueOff val="-1455363"/>
                <a:satOff val="-83925"/>
                <a:lumOff val="8628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Текстовое поле 5"/>
          <p:cNvSpPr txBox="1"/>
          <p:nvPr/>
        </p:nvSpPr>
        <p:spPr>
          <a:xfrm>
            <a:off x="996950" y="104775"/>
            <a:ext cx="6960870" cy="6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/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мероприятие подготовили</a:t>
            </a: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-53975" y="-40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/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>
            <a:fillRect/>
          </a:stretch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sp>
        <p:nvSpPr>
          <p:cNvPr id="190" name="TextBox 189"/>
          <p:cNvSpPr txBox="1"/>
          <p:nvPr/>
        </p:nvSpPr>
        <p:spPr>
          <a:xfrm>
            <a:off x="370840" y="92075"/>
            <a:ext cx="8275955" cy="18148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2800" dirty="0" smtClean="0"/>
              <a:t>Цель: Повышение компетентности родителей в воспитание у детей патреотических чувств к Родине, создание условий для совместного творчества детей и родителей.</a:t>
            </a: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0" y="1919605"/>
            <a:ext cx="2700020" cy="63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овое поле 4"/>
          <p:cNvSpPr txBox="1"/>
          <p:nvPr/>
        </p:nvSpPr>
        <p:spPr>
          <a:xfrm>
            <a:off x="206375" y="2496185"/>
            <a:ext cx="8440420" cy="10623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indent="0">
              <a:buNone/>
            </a:pPr>
            <a:r>
              <a:rPr lang="ru-RU" altLang="en-US" sz="2800"/>
              <a:t>Познакомить детей и родителей с национальными достояниями родной страны  «Семь чудес России».</a:t>
            </a:r>
            <a:endParaRPr lang="ru-RU" altLang="en-US" sz="28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01295" y="3558540"/>
            <a:ext cx="8444865" cy="9296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родителей в игровой диалог с детьми с помощью «Викторины»  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Текстовое поле 173"/>
          <p:cNvSpPr txBox="1"/>
          <p:nvPr/>
        </p:nvSpPr>
        <p:spPr>
          <a:xfrm>
            <a:off x="184785" y="4434205"/>
            <a:ext cx="8463280" cy="9779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p>
            <a:r>
              <a:rPr lang="ru-RU" altLang="en-US" sz="2400"/>
              <a:t>Создать атмосферу положительных эмоций от совместного мероприятия с родителями</a:t>
            </a:r>
            <a:endParaRPr lang="ru-RU" altLang="en-US" sz="2400"/>
          </a:p>
        </p:txBody>
      </p:sp>
      <p:sp>
        <p:nvSpPr>
          <p:cNvPr id="175" name="Текстовое поле 174"/>
          <p:cNvSpPr txBox="1"/>
          <p:nvPr/>
        </p:nvSpPr>
        <p:spPr>
          <a:xfrm>
            <a:off x="201295" y="5352415"/>
            <a:ext cx="8453120" cy="11296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r>
              <a:rPr lang="ru-RU" altLang="en-US" sz="2400">
                <a:solidFill>
                  <a:schemeClr val="tx1"/>
                </a:solidFill>
              </a:rPr>
              <a:t>Познакомить учасников мероприятия с неофицальными символолами России, для совместного творчества плоскосного Медведя (символ страны).</a:t>
            </a:r>
            <a:endParaRPr lang="ru-RU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ldLvl="0" animBg="1"/>
      <p:bldP spid="190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5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/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>
            <a:fillRect/>
          </a:stretch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graphicFrame>
        <p:nvGraphicFramePr>
          <p:cNvPr id="175" name="Схема 174"/>
          <p:cNvGraphicFramePr/>
          <p:nvPr/>
        </p:nvGraphicFramePr>
        <p:xfrm>
          <a:off x="542925" y="1757045"/>
          <a:ext cx="7889875" cy="430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6" name="TextBox 175"/>
          <p:cNvSpPr txBox="1"/>
          <p:nvPr/>
        </p:nvSpPr>
        <p:spPr>
          <a:xfrm>
            <a:off x="113282" y="23850"/>
            <a:ext cx="894298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Участвующие </a:t>
            </a:r>
            <a:r>
              <a:rPr lang="ru-RU" sz="2800" b="1" dirty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родители групп</a:t>
            </a:r>
            <a:endParaRPr lang="ru-RU" sz="2800" b="1" dirty="0">
              <a:solidFill>
                <a:srgbClr val="FBA17D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r>
              <a:rPr lang="ru-RU" sz="2800" b="1" dirty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Подснежник и Вьюнок (</a:t>
            </a:r>
            <a:r>
              <a:rPr lang="ru-RU" sz="2800" b="1" dirty="0" smtClean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5 родителей + ребёнок</a:t>
            </a:r>
            <a:r>
              <a:rPr lang="ru-RU" sz="2800" b="1" dirty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)</a:t>
            </a:r>
            <a:endParaRPr lang="ru-RU" sz="2800" b="1" dirty="0">
              <a:solidFill>
                <a:srgbClr val="FBA17D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endParaRPr lang="ru-RU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480737" y="1122474"/>
            <a:ext cx="847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проведения и используемое оборудование: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4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5" grpId="0">
        <p:bldAsOne/>
      </p:bldGraphic>
      <p:bldP spid="176" grpId="0"/>
      <p:bldP spid="176" grpId="1"/>
      <p:bldP spid="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5"/>
          <p:cNvSpPr/>
          <p:nvPr/>
        </p:nvSpPr>
        <p:spPr>
          <a:xfrm>
            <a:off x="0" y="0"/>
            <a:ext cx="9144000" cy="6893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Рисунок 10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>
            <a:fillRect/>
          </a:stretch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921057" y="1391329"/>
            <a:ext cx="4510292" cy="4601005"/>
            <a:chOff x="1795324" y="444067"/>
            <a:chExt cx="5793725" cy="6165516"/>
          </a:xfrm>
        </p:grpSpPr>
        <p:pic>
          <p:nvPicPr>
            <p:cNvPr id="108" name="Google Shape;194;p2"/>
            <p:cNvPicPr preferRelativeResize="0"/>
            <p:nvPr/>
          </p:nvPicPr>
          <p:blipFill rotWithShape="1">
            <a:blip r:embed="rId2"/>
            <a:srcRect l="10317" t="6602" r="10317" b="14038"/>
            <a:stretch>
              <a:fillRect/>
            </a:stretch>
          </p:blipFill>
          <p:spPr>
            <a:xfrm>
              <a:off x="1795324" y="444067"/>
              <a:ext cx="5793725" cy="576909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09" name="Google Shape;196;p2"/>
            <p:cNvGrpSpPr/>
            <p:nvPr/>
          </p:nvGrpSpPr>
          <p:grpSpPr>
            <a:xfrm>
              <a:off x="4101785" y="3040579"/>
              <a:ext cx="1086359" cy="3569004"/>
              <a:chOff x="4518848" y="3277890"/>
              <a:chExt cx="595428" cy="1956154"/>
            </a:xfrm>
          </p:grpSpPr>
          <p:sp>
            <p:nvSpPr>
              <p:cNvPr id="110" name="Google Shape;197;p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11" name="Google Shape;198;p2"/>
              <p:cNvGrpSpPr/>
              <p:nvPr/>
            </p:nvGrpSpPr>
            <p:grpSpPr>
              <a:xfrm>
                <a:off x="4518848" y="3359096"/>
                <a:ext cx="595428" cy="1874948"/>
                <a:chOff x="9902930" y="3519301"/>
                <a:chExt cx="595428" cy="1874948"/>
              </a:xfrm>
            </p:grpSpPr>
            <p:sp>
              <p:nvSpPr>
                <p:cNvPr id="113" name="Google Shape;199;p2"/>
                <p:cNvSpPr/>
                <p:nvPr/>
              </p:nvSpPr>
              <p:spPr>
                <a:xfrm rot="17235447">
                  <a:off x="9023274" y="4398957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" name="Google Shape;200;p2"/>
                <p:cNvSpPr/>
                <p:nvPr/>
              </p:nvSpPr>
              <p:spPr>
                <a:xfrm rot="20796813">
                  <a:off x="10396026" y="3532577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12" name="Google Shape;201;p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2" t="12389" r="33618"/>
          <a:stretch>
            <a:fillRect/>
          </a:stretch>
        </p:blipFill>
        <p:spPr>
          <a:xfrm>
            <a:off x="5308979" y="3370998"/>
            <a:ext cx="2124448" cy="3260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1641" y="3755238"/>
            <a:ext cx="1656286" cy="2000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Приглашаю </a:t>
            </a:r>
            <a:endParaRPr lang="ru-RU" sz="155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5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желающих полюбоваться проведением мероприятия на колесе обозрения.</a:t>
            </a:r>
            <a:endParaRPr lang="ru-RU" sz="155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5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Будет интересно!</a:t>
            </a:r>
            <a:endParaRPr lang="ru-RU" sz="155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59" y="-35983"/>
            <a:ext cx="9104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Колесо </a:t>
            </a:r>
            <a:r>
              <a:rPr lang="ru-RU" sz="88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обозрения</a:t>
            </a:r>
            <a:endParaRPr lang="ru-RU" sz="8800" dirty="0">
              <a:ln w="19050">
                <a:solidFill>
                  <a:srgbClr val="7030A0"/>
                </a:solidFill>
              </a:ln>
            </a:endParaRPr>
          </a:p>
        </p:txBody>
      </p:sp>
      <p:grpSp>
        <p:nvGrpSpPr>
          <p:cNvPr id="15" name="Google Shape;205;p2"/>
          <p:cNvGrpSpPr/>
          <p:nvPr/>
        </p:nvGrpSpPr>
        <p:grpSpPr>
          <a:xfrm>
            <a:off x="-21607" y="4694830"/>
            <a:ext cx="1962828" cy="2230314"/>
            <a:chOff x="1" y="-2009238"/>
            <a:chExt cx="9091561" cy="9545435"/>
          </a:xfrm>
        </p:grpSpPr>
        <p:sp>
          <p:nvSpPr>
            <p:cNvPr id="16" name="Google Shape;206;p2"/>
            <p:cNvSpPr/>
            <p:nvPr/>
          </p:nvSpPr>
          <p:spPr>
            <a:xfrm>
              <a:off x="1" y="3427599"/>
              <a:ext cx="9091561" cy="4108597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07;p2"/>
            <p:cNvSpPr/>
            <p:nvPr/>
          </p:nvSpPr>
          <p:spPr>
            <a:xfrm>
              <a:off x="898955" y="3427599"/>
              <a:ext cx="7263175" cy="4108597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08;p2"/>
            <p:cNvSpPr/>
            <p:nvPr/>
          </p:nvSpPr>
          <p:spPr>
            <a:xfrm>
              <a:off x="1709235" y="3427599"/>
              <a:ext cx="5630777" cy="4108597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09;p2"/>
            <p:cNvSpPr/>
            <p:nvPr/>
          </p:nvSpPr>
          <p:spPr>
            <a:xfrm>
              <a:off x="2607136" y="3427599"/>
              <a:ext cx="3834001" cy="4108597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10;p2"/>
            <p:cNvSpPr/>
            <p:nvPr/>
          </p:nvSpPr>
          <p:spPr>
            <a:xfrm>
              <a:off x="3544423" y="3427599"/>
              <a:ext cx="1997399" cy="4108597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1;p2"/>
            <p:cNvSpPr/>
            <p:nvPr/>
          </p:nvSpPr>
          <p:spPr>
            <a:xfrm>
              <a:off x="4374290" y="3427390"/>
              <a:ext cx="337395" cy="4101013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12;p2"/>
            <p:cNvSpPr/>
            <p:nvPr/>
          </p:nvSpPr>
          <p:spPr>
            <a:xfrm>
              <a:off x="4540780" y="-2007538"/>
              <a:ext cx="1168977" cy="516028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13;p2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14;p2"/>
            <p:cNvSpPr/>
            <p:nvPr/>
          </p:nvSpPr>
          <p:spPr>
            <a:xfrm>
              <a:off x="227268" y="-654758"/>
              <a:ext cx="8635938" cy="4196055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15;p2"/>
            <p:cNvSpPr/>
            <p:nvPr/>
          </p:nvSpPr>
          <p:spPr>
            <a:xfrm>
              <a:off x="826076" y="-654758"/>
              <a:ext cx="7436825" cy="4196055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16;p2"/>
            <p:cNvSpPr/>
            <p:nvPr/>
          </p:nvSpPr>
          <p:spPr>
            <a:xfrm>
              <a:off x="1584754" y="-654758"/>
              <a:ext cx="5919493" cy="4196055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17;p2"/>
            <p:cNvSpPr/>
            <p:nvPr/>
          </p:nvSpPr>
          <p:spPr>
            <a:xfrm>
              <a:off x="2698756" y="-654758"/>
              <a:ext cx="3690277" cy="4196055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18;p2"/>
            <p:cNvSpPr/>
            <p:nvPr/>
          </p:nvSpPr>
          <p:spPr>
            <a:xfrm>
              <a:off x="3822238" y="-654758"/>
              <a:ext cx="1442519" cy="4196055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19;p2"/>
            <p:cNvSpPr/>
            <p:nvPr/>
          </p:nvSpPr>
          <p:spPr>
            <a:xfrm>
              <a:off x="6387035" y="3534599"/>
              <a:ext cx="1114607" cy="373300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20;p2"/>
            <p:cNvSpPr/>
            <p:nvPr/>
          </p:nvSpPr>
          <p:spPr>
            <a:xfrm>
              <a:off x="7501036" y="3534599"/>
              <a:ext cx="758666" cy="392055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21;p2"/>
            <p:cNvSpPr/>
            <p:nvPr/>
          </p:nvSpPr>
          <p:spPr>
            <a:xfrm>
              <a:off x="827342" y="3534599"/>
              <a:ext cx="758666" cy="383380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22;p2"/>
            <p:cNvSpPr/>
            <p:nvPr/>
          </p:nvSpPr>
          <p:spPr>
            <a:xfrm>
              <a:off x="227962" y="3534599"/>
              <a:ext cx="599705" cy="391989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23;p2"/>
            <p:cNvSpPr/>
            <p:nvPr/>
          </p:nvSpPr>
          <p:spPr>
            <a:xfrm>
              <a:off x="1583701" y="3534599"/>
              <a:ext cx="1115660" cy="382043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24;p2"/>
            <p:cNvSpPr/>
            <p:nvPr/>
          </p:nvSpPr>
          <p:spPr>
            <a:xfrm>
              <a:off x="2698756" y="3533966"/>
              <a:ext cx="1123879" cy="391347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25;p2"/>
            <p:cNvSpPr/>
            <p:nvPr/>
          </p:nvSpPr>
          <p:spPr>
            <a:xfrm>
              <a:off x="3822025" y="3534599"/>
              <a:ext cx="1442519" cy="372594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26;p2"/>
            <p:cNvSpPr/>
            <p:nvPr/>
          </p:nvSpPr>
          <p:spPr>
            <a:xfrm>
              <a:off x="5263764" y="3534599"/>
              <a:ext cx="1123879" cy="36366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27;p2"/>
            <p:cNvSpPr/>
            <p:nvPr/>
          </p:nvSpPr>
          <p:spPr>
            <a:xfrm>
              <a:off x="3670164" y="-1094126"/>
              <a:ext cx="1747249" cy="1318814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28;p2"/>
            <p:cNvSpPr/>
            <p:nvPr/>
          </p:nvSpPr>
          <p:spPr>
            <a:xfrm>
              <a:off x="3790855" y="-1094126"/>
              <a:ext cx="1504898" cy="1318814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29;p2"/>
            <p:cNvSpPr/>
            <p:nvPr/>
          </p:nvSpPr>
          <p:spPr>
            <a:xfrm>
              <a:off x="3944401" y="-1094126"/>
              <a:ext cx="1197637" cy="1318814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30;p2"/>
            <p:cNvSpPr/>
            <p:nvPr/>
          </p:nvSpPr>
          <p:spPr>
            <a:xfrm>
              <a:off x="4169770" y="-1094126"/>
              <a:ext cx="746652" cy="1318814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31;p2"/>
            <p:cNvSpPr/>
            <p:nvPr/>
          </p:nvSpPr>
          <p:spPr>
            <a:xfrm>
              <a:off x="4397037" y="-1094126"/>
              <a:ext cx="291875" cy="1318814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32;p2"/>
            <p:cNvSpPr/>
            <p:nvPr/>
          </p:nvSpPr>
          <p:spPr>
            <a:xfrm>
              <a:off x="4916020" y="222500"/>
              <a:ext cx="225491" cy="117486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33;p2"/>
            <p:cNvSpPr/>
            <p:nvPr/>
          </p:nvSpPr>
          <p:spPr>
            <a:xfrm>
              <a:off x="5141391" y="222500"/>
              <a:ext cx="153629" cy="123298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34;p2"/>
            <p:cNvSpPr/>
            <p:nvPr/>
          </p:nvSpPr>
          <p:spPr>
            <a:xfrm>
              <a:off x="3791065" y="222500"/>
              <a:ext cx="153629" cy="120681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35;p2"/>
            <p:cNvSpPr/>
            <p:nvPr/>
          </p:nvSpPr>
          <p:spPr>
            <a:xfrm>
              <a:off x="3669964" y="222500"/>
              <a:ext cx="121376" cy="123283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36;p2"/>
            <p:cNvSpPr/>
            <p:nvPr/>
          </p:nvSpPr>
          <p:spPr>
            <a:xfrm>
              <a:off x="3945664" y="222500"/>
              <a:ext cx="224859" cy="120192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37;p2"/>
            <p:cNvSpPr/>
            <p:nvPr/>
          </p:nvSpPr>
          <p:spPr>
            <a:xfrm>
              <a:off x="4169770" y="222500"/>
              <a:ext cx="227387" cy="123075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38;p2"/>
            <p:cNvSpPr/>
            <p:nvPr/>
          </p:nvSpPr>
          <p:spPr>
            <a:xfrm>
              <a:off x="4397456" y="222500"/>
              <a:ext cx="291453" cy="117170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39;p2"/>
            <p:cNvSpPr/>
            <p:nvPr/>
          </p:nvSpPr>
          <p:spPr>
            <a:xfrm>
              <a:off x="4688964" y="221658"/>
              <a:ext cx="227177" cy="114461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40;p2"/>
            <p:cNvSpPr/>
            <p:nvPr/>
          </p:nvSpPr>
          <p:spPr>
            <a:xfrm>
              <a:off x="5294902" y="222500"/>
              <a:ext cx="121285" cy="117205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1" name="Google Shape;241;p2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72" name="Google Shape;242;p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243;p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244;p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245;p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246;p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247;p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248;p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249;p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250;p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2" name="Google Shape;251;p2"/>
            <p:cNvSpPr/>
            <p:nvPr/>
          </p:nvSpPr>
          <p:spPr>
            <a:xfrm>
              <a:off x="4535830" y="4041388"/>
              <a:ext cx="17828" cy="320785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52;p2"/>
            <p:cNvSpPr/>
            <p:nvPr/>
          </p:nvSpPr>
          <p:spPr>
            <a:xfrm>
              <a:off x="4552619" y="3970936"/>
              <a:ext cx="1589" cy="68469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53;p2"/>
            <p:cNvSpPr/>
            <p:nvPr/>
          </p:nvSpPr>
          <p:spPr>
            <a:xfrm>
              <a:off x="4554308" y="4041388"/>
              <a:ext cx="17935" cy="321926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54;p2"/>
            <p:cNvSpPr/>
            <p:nvPr/>
          </p:nvSpPr>
          <p:spPr>
            <a:xfrm>
              <a:off x="4554126" y="3971392"/>
              <a:ext cx="1423" cy="67900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255;p2"/>
            <p:cNvSpPr/>
            <p:nvPr/>
          </p:nvSpPr>
          <p:spPr>
            <a:xfrm>
              <a:off x="3579873" y="4005421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256;p2"/>
            <p:cNvSpPr/>
            <p:nvPr/>
          </p:nvSpPr>
          <p:spPr>
            <a:xfrm>
              <a:off x="3572018" y="4013072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8" name="Google Shape;257;p2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70" name="Google Shape;258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259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9" name="Google Shape;260;p2"/>
            <p:cNvSpPr/>
            <p:nvPr/>
          </p:nvSpPr>
          <p:spPr>
            <a:xfrm>
              <a:off x="8259714" y="3534599"/>
              <a:ext cx="599322" cy="37270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0" name="Google Shape;261;p2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61" name="Google Shape;262;p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263;p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264;p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265;p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266;p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267;p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268;p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269;p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270;p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311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245350" y="2116745"/>
            <a:ext cx="4510292" cy="4601005"/>
            <a:chOff x="1795324" y="444067"/>
            <a:chExt cx="5793725" cy="6165516"/>
          </a:xfrm>
        </p:grpSpPr>
        <p:pic>
          <p:nvPicPr>
            <p:cNvPr id="17" name="Google Shape;194;p2"/>
            <p:cNvPicPr preferRelativeResize="0"/>
            <p:nvPr/>
          </p:nvPicPr>
          <p:blipFill rotWithShape="1">
            <a:blip r:embed="rId1"/>
            <a:srcRect l="10317" t="6602" r="10317" b="14038"/>
            <a:stretch>
              <a:fillRect/>
            </a:stretch>
          </p:blipFill>
          <p:spPr>
            <a:xfrm>
              <a:off x="1795324" y="444067"/>
              <a:ext cx="5793725" cy="576909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8" name="Google Shape;196;p2"/>
            <p:cNvGrpSpPr/>
            <p:nvPr/>
          </p:nvGrpSpPr>
          <p:grpSpPr>
            <a:xfrm>
              <a:off x="4101785" y="3040579"/>
              <a:ext cx="1086359" cy="3569004"/>
              <a:chOff x="4518848" y="3277890"/>
              <a:chExt cx="595428" cy="1956154"/>
            </a:xfrm>
          </p:grpSpPr>
          <p:sp>
            <p:nvSpPr>
              <p:cNvPr id="19" name="Google Shape;197;p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" name="Google Shape;198;p2"/>
              <p:cNvGrpSpPr/>
              <p:nvPr/>
            </p:nvGrpSpPr>
            <p:grpSpPr>
              <a:xfrm>
                <a:off x="4518848" y="3359096"/>
                <a:ext cx="595428" cy="1874948"/>
                <a:chOff x="9902930" y="3519301"/>
                <a:chExt cx="595428" cy="1874948"/>
              </a:xfrm>
            </p:grpSpPr>
            <p:sp>
              <p:nvSpPr>
                <p:cNvPr id="22" name="Google Shape;199;p2"/>
                <p:cNvSpPr/>
                <p:nvPr/>
              </p:nvSpPr>
              <p:spPr>
                <a:xfrm rot="17235447">
                  <a:off x="9023274" y="4398957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3" name="Google Shape;200;p2"/>
                <p:cNvSpPr/>
                <p:nvPr/>
              </p:nvSpPr>
              <p:spPr>
                <a:xfrm rot="20796813">
                  <a:off x="10396026" y="3532577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1" name="Google Shape;201;p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" name="Овал 2"/>
          <p:cNvSpPr/>
          <p:nvPr/>
        </p:nvSpPr>
        <p:spPr>
          <a:xfrm>
            <a:off x="3102662" y="2830398"/>
            <a:ext cx="2786394" cy="2625007"/>
          </a:xfrm>
          <a:prstGeom prst="ellipse">
            <a:avLst/>
          </a:prstGeom>
          <a:solidFill>
            <a:srgbClr val="CC99FF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VivaldiD CL" panose="03010101010101010101" pitchFamily="66" charset="0"/>
              </a:rPr>
              <a:t>Интеллектуальная игра</a:t>
            </a:r>
            <a:endParaRPr lang="ru-RU" sz="2800" b="1" dirty="0">
              <a:solidFill>
                <a:schemeClr val="tx1"/>
              </a:solidFill>
              <a:latin typeface="VivaldiD CL" panose="03010101010101010101" pitchFamily="66" charset="0"/>
            </a:endParaRPr>
          </a:p>
        </p:txBody>
      </p:sp>
      <p:pic>
        <p:nvPicPr>
          <p:cNvPr id="1028" name="Picture 4" descr="C:\Users\х\Desktop\ЗАГРУЗКА\1731309544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8" y="4456745"/>
            <a:ext cx="1755000" cy="23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1" y="2042524"/>
            <a:ext cx="1755000" cy="2340000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38" y="122483"/>
            <a:ext cx="1755000" cy="2340000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10" y="0"/>
            <a:ext cx="3120000" cy="2340000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78" y="-8283"/>
            <a:ext cx="1755000" cy="2340000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78" y="4518000"/>
            <a:ext cx="1755000" cy="2340000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78" y="2071541"/>
            <a:ext cx="1755000" cy="23400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311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245350" y="2116745"/>
            <a:ext cx="4510292" cy="4601005"/>
            <a:chOff x="1795324" y="444067"/>
            <a:chExt cx="5793725" cy="6165516"/>
          </a:xfrm>
        </p:grpSpPr>
        <p:pic>
          <p:nvPicPr>
            <p:cNvPr id="17" name="Google Shape;194;p2"/>
            <p:cNvPicPr preferRelativeResize="0"/>
            <p:nvPr/>
          </p:nvPicPr>
          <p:blipFill rotWithShape="1">
            <a:blip r:embed="rId1"/>
            <a:srcRect l="10317" t="6602" r="10317" b="14038"/>
            <a:stretch>
              <a:fillRect/>
            </a:stretch>
          </p:blipFill>
          <p:spPr>
            <a:xfrm>
              <a:off x="1795324" y="444067"/>
              <a:ext cx="5793725" cy="576909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8" name="Google Shape;196;p2"/>
            <p:cNvGrpSpPr/>
            <p:nvPr/>
          </p:nvGrpSpPr>
          <p:grpSpPr>
            <a:xfrm>
              <a:off x="4101785" y="3040579"/>
              <a:ext cx="1086359" cy="3569004"/>
              <a:chOff x="4518848" y="3277890"/>
              <a:chExt cx="595428" cy="1956154"/>
            </a:xfrm>
          </p:grpSpPr>
          <p:sp>
            <p:nvSpPr>
              <p:cNvPr id="19" name="Google Shape;197;p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" name="Google Shape;198;p2"/>
              <p:cNvGrpSpPr/>
              <p:nvPr/>
            </p:nvGrpSpPr>
            <p:grpSpPr>
              <a:xfrm>
                <a:off x="4518848" y="3359096"/>
                <a:ext cx="595428" cy="1874948"/>
                <a:chOff x="9902930" y="3519301"/>
                <a:chExt cx="595428" cy="1874948"/>
              </a:xfrm>
            </p:grpSpPr>
            <p:sp>
              <p:nvSpPr>
                <p:cNvPr id="22" name="Google Shape;199;p2"/>
                <p:cNvSpPr/>
                <p:nvPr/>
              </p:nvSpPr>
              <p:spPr>
                <a:xfrm rot="17235447">
                  <a:off x="9023274" y="4398957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3" name="Google Shape;200;p2"/>
                <p:cNvSpPr/>
                <p:nvPr/>
              </p:nvSpPr>
              <p:spPr>
                <a:xfrm rot="20796813">
                  <a:off x="10396026" y="3532577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1" name="Google Shape;201;p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" name="Овал 2"/>
          <p:cNvSpPr/>
          <p:nvPr/>
        </p:nvSpPr>
        <p:spPr>
          <a:xfrm>
            <a:off x="3102662" y="2830398"/>
            <a:ext cx="2786394" cy="2625007"/>
          </a:xfrm>
          <a:prstGeom prst="ellipse">
            <a:avLst/>
          </a:prstGeom>
          <a:solidFill>
            <a:srgbClr val="CC99FF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VivaldiD CL" panose="03010101010101010101" pitchFamily="66" charset="0"/>
              </a:rPr>
              <a:t>Ситуативная рефлексия</a:t>
            </a:r>
            <a:endParaRPr lang="ru-RU" sz="2000" b="1" dirty="0">
              <a:solidFill>
                <a:prstClr val="black"/>
              </a:solidFill>
              <a:latin typeface="VivaldiD CL" panose="03010101010101010101" pitchFamily="66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8" y="4434726"/>
            <a:ext cx="1755000" cy="2340000"/>
          </a:xfrm>
          <a:prstGeom prst="ellipse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8" y="2015551"/>
            <a:ext cx="1755000" cy="2340000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16" y="0"/>
            <a:ext cx="1755000" cy="2340000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16" y="0"/>
            <a:ext cx="1755000" cy="2340000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95" y="0"/>
            <a:ext cx="1755000" cy="2340000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2094726"/>
            <a:ext cx="1755000" cy="234000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4518000"/>
            <a:ext cx="1755000" cy="23400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311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245350" y="2116745"/>
            <a:ext cx="4510292" cy="4601005"/>
            <a:chOff x="1795324" y="444067"/>
            <a:chExt cx="5793725" cy="6165516"/>
          </a:xfrm>
        </p:grpSpPr>
        <p:pic>
          <p:nvPicPr>
            <p:cNvPr id="17" name="Google Shape;194;p2"/>
            <p:cNvPicPr preferRelativeResize="0"/>
            <p:nvPr/>
          </p:nvPicPr>
          <p:blipFill rotWithShape="1">
            <a:blip r:embed="rId1"/>
            <a:srcRect l="10317" t="6602" r="10317" b="14038"/>
            <a:stretch>
              <a:fillRect/>
            </a:stretch>
          </p:blipFill>
          <p:spPr>
            <a:xfrm>
              <a:off x="1795324" y="444067"/>
              <a:ext cx="5793725" cy="576909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8" name="Google Shape;196;p2"/>
            <p:cNvGrpSpPr/>
            <p:nvPr/>
          </p:nvGrpSpPr>
          <p:grpSpPr>
            <a:xfrm>
              <a:off x="4101785" y="3040579"/>
              <a:ext cx="1086359" cy="3569004"/>
              <a:chOff x="4518848" y="3277890"/>
              <a:chExt cx="595428" cy="1956154"/>
            </a:xfrm>
          </p:grpSpPr>
          <p:sp>
            <p:nvSpPr>
              <p:cNvPr id="19" name="Google Shape;197;p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" name="Google Shape;198;p2"/>
              <p:cNvGrpSpPr/>
              <p:nvPr/>
            </p:nvGrpSpPr>
            <p:grpSpPr>
              <a:xfrm>
                <a:off x="4518848" y="3359096"/>
                <a:ext cx="595428" cy="1874948"/>
                <a:chOff x="9902930" y="3519301"/>
                <a:chExt cx="595428" cy="1874948"/>
              </a:xfrm>
            </p:grpSpPr>
            <p:sp>
              <p:nvSpPr>
                <p:cNvPr id="22" name="Google Shape;199;p2"/>
                <p:cNvSpPr/>
                <p:nvPr/>
              </p:nvSpPr>
              <p:spPr>
                <a:xfrm rot="17235447">
                  <a:off x="9023274" y="4398957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3" name="Google Shape;200;p2"/>
                <p:cNvSpPr/>
                <p:nvPr/>
              </p:nvSpPr>
              <p:spPr>
                <a:xfrm rot="20796813">
                  <a:off x="10396026" y="3532577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1" name="Google Shape;201;p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" name="Овал 2"/>
          <p:cNvSpPr/>
          <p:nvPr/>
        </p:nvSpPr>
        <p:spPr>
          <a:xfrm>
            <a:off x="3102662" y="2830398"/>
            <a:ext cx="2786394" cy="2625007"/>
          </a:xfrm>
          <a:prstGeom prst="ellipse">
            <a:avLst/>
          </a:prstGeom>
          <a:solidFill>
            <a:srgbClr val="CC99FF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VivaldiD CL" panose="03010101010101010101" pitchFamily="66" charset="0"/>
              </a:rPr>
              <a:t>Мастер класс</a:t>
            </a:r>
            <a:endParaRPr lang="ru-RU" sz="2400" b="1" dirty="0">
              <a:solidFill>
                <a:prstClr val="black"/>
              </a:solidFill>
              <a:latin typeface="VivaldiD CL" panose="030101010101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6" y="4411541"/>
            <a:ext cx="1559798" cy="2340000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82" y="4456745"/>
            <a:ext cx="1755000" cy="2340000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" y="2013101"/>
            <a:ext cx="1755000" cy="2340000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96" y="-14856"/>
            <a:ext cx="3120000" cy="2340000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30" y="0"/>
            <a:ext cx="1755000" cy="2340000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82" y="2041848"/>
            <a:ext cx="1755000" cy="2340000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" y="0"/>
            <a:ext cx="1755000" cy="23400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Четыре сезона: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1656</Words>
  <Application>WPS Presentation</Application>
  <PresentationFormat>Экран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Arial</vt:lpstr>
      <vt:lpstr>Astra</vt:lpstr>
      <vt:lpstr>Segoe Print</vt:lpstr>
      <vt:lpstr>Calibri</vt:lpstr>
      <vt:lpstr>Times New Roman</vt:lpstr>
      <vt:lpstr>VivaldiD CL</vt:lpstr>
      <vt:lpstr>Vladimir Script</vt:lpstr>
      <vt:lpstr>Microsoft YaHei</vt:lpstr>
      <vt:lpstr>Arial Unicode MS</vt:lpstr>
      <vt:lpstr>Calibri Light</vt:lpstr>
      <vt:lpstr>Arial Black</vt:lpstr>
      <vt:lpstr>Constantia</vt:lpstr>
      <vt:lpstr>Monotype Corsiva</vt:lpstr>
      <vt:lpstr>Тема Office</vt:lpstr>
      <vt:lpstr>Четыре сезона: 16 x 9</vt:lpstr>
      <vt:lpstr> </vt:lpstr>
      <vt:lpstr>PowerPoint 演示文稿</vt:lpstr>
      <vt:lpstr>  </vt:lpstr>
      <vt:lpstr>  </vt:lpstr>
      <vt:lpstr>  </vt:lpstr>
      <vt:lpstr>PowerPoint 演示文稿</vt:lpstr>
      <vt:lpstr>PowerPoint 演示文稿</vt:lpstr>
      <vt:lpstr>PowerPoint 演示文稿</vt:lpstr>
      <vt:lpstr>PowerPoint 演示文稿</vt:lpstr>
      <vt:lpstr>Отзывы и пожелания от родителей</vt:lpstr>
      <vt:lpstr>PowerPoint 演示文稿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Пособие</dc:title>
  <dc:creator>КЕВ</dc:creator>
  <dc:subject>7 чудес Росс</dc:subject>
  <cp:lastModifiedBy>Администратор</cp:lastModifiedBy>
  <cp:revision>55</cp:revision>
  <dcterms:created xsi:type="dcterms:W3CDTF">2021-07-15T12:10:00Z</dcterms:created>
  <dcterms:modified xsi:type="dcterms:W3CDTF">2009-12-31T19:42:03Z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5F86A847A6254B0C991484F88DA31FC8_12</vt:lpwstr>
  </property>
  <property fmtid="{D5CDD505-2E9C-101B-9397-08002B2CF9AE}" pid="3" name="KSOProductBuildVer">
    <vt:lpwstr>1049-12.2.0.17562</vt:lpwstr>
  </property>
</Properties>
</file>